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0" r:id="rId3"/>
    <p:sldId id="323" r:id="rId4"/>
    <p:sldId id="324" r:id="rId5"/>
    <p:sldId id="325" r:id="rId6"/>
    <p:sldId id="326" r:id="rId7"/>
    <p:sldId id="272" r:id="rId8"/>
    <p:sldId id="273" r:id="rId9"/>
    <p:sldId id="321" r:id="rId10"/>
    <p:sldId id="282" r:id="rId11"/>
    <p:sldId id="283" r:id="rId12"/>
    <p:sldId id="284" r:id="rId13"/>
    <p:sldId id="285" r:id="rId14"/>
    <p:sldId id="286" r:id="rId15"/>
    <p:sldId id="288" r:id="rId16"/>
    <p:sldId id="290" r:id="rId17"/>
    <p:sldId id="32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484313"/>
            <a:ext cx="3194050" cy="436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91875" y="1484313"/>
            <a:ext cx="1000125" cy="436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49208" y="3871615"/>
            <a:ext cx="7287114" cy="78187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启功字体简体" pitchFamily="65" charset="-122"/>
                <a:ea typeface="启功字体简体" pitchFamily="65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noProof="1"/>
          </a:p>
        </p:txBody>
      </p:sp>
      <p:sp>
        <p:nvSpPr>
          <p:cNvPr id="14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49208" y="5438453"/>
            <a:ext cx="7287114" cy="4103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5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3549208" y="4908366"/>
            <a:ext cx="7287114" cy="4103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49208" y="1484311"/>
            <a:ext cx="7287114" cy="23868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>
                <a:solidFill>
                  <a:schemeClr val="accent1"/>
                </a:solidFill>
                <a:latin typeface="启功字体简体" pitchFamily="65" charset="-122"/>
                <a:ea typeface="启功字体简体" pitchFamily="65" charset="-122"/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0F0D-FDA4-4914-8316-B3C3AB7C940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63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段2图式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cxnSp>
        <p:nvCxnSpPr>
          <p:cNvPr id="9" name="直接箭头连接符 17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图片占位符 23"/>
          <p:cNvSpPr>
            <a:spLocks noGrp="1"/>
          </p:cNvSpPr>
          <p:nvPr>
            <p:ph type="pic" sz="quarter" idx="14"/>
          </p:nvPr>
        </p:nvSpPr>
        <p:spPr>
          <a:xfrm>
            <a:off x="5861229" y="1296300"/>
            <a:ext cx="5435600" cy="2278411"/>
          </a:xfrm>
          <a:custGeom>
            <a:avLst/>
            <a:gdLst>
              <a:gd name="connsiteX0" fmla="*/ 0 w 3536462"/>
              <a:gd name="connsiteY0" fmla="*/ 0 h 3851998"/>
              <a:gd name="connsiteX1" fmla="*/ 3536462 w 3536462"/>
              <a:gd name="connsiteY1" fmla="*/ 0 h 3851998"/>
              <a:gd name="connsiteX2" fmla="*/ 3536462 w 3536462"/>
              <a:gd name="connsiteY2" fmla="*/ 3851998 h 3851998"/>
              <a:gd name="connsiteX3" fmla="*/ 0 w 3536462"/>
              <a:gd name="connsiteY3" fmla="*/ 3851998 h 38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462" h="3851998">
                <a:moveTo>
                  <a:pt x="0" y="0"/>
                </a:moveTo>
                <a:lnTo>
                  <a:pt x="3536462" y="0"/>
                </a:lnTo>
                <a:lnTo>
                  <a:pt x="3536462" y="3851998"/>
                </a:lnTo>
                <a:lnTo>
                  <a:pt x="0" y="3851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22" name="图片占位符 23"/>
          <p:cNvSpPr>
            <a:spLocks noGrp="1"/>
          </p:cNvSpPr>
          <p:nvPr>
            <p:ph type="pic" sz="quarter" idx="15"/>
          </p:nvPr>
        </p:nvSpPr>
        <p:spPr>
          <a:xfrm>
            <a:off x="5854879" y="3681116"/>
            <a:ext cx="5441950" cy="2278411"/>
          </a:xfrm>
          <a:custGeom>
            <a:avLst/>
            <a:gdLst>
              <a:gd name="connsiteX0" fmla="*/ 0 w 3536462"/>
              <a:gd name="connsiteY0" fmla="*/ 0 h 3851998"/>
              <a:gd name="connsiteX1" fmla="*/ 3536462 w 3536462"/>
              <a:gd name="connsiteY1" fmla="*/ 0 h 3851998"/>
              <a:gd name="connsiteX2" fmla="*/ 3536462 w 3536462"/>
              <a:gd name="connsiteY2" fmla="*/ 3851998 h 3851998"/>
              <a:gd name="connsiteX3" fmla="*/ 0 w 3536462"/>
              <a:gd name="connsiteY3" fmla="*/ 3851998 h 38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462" h="3851998">
                <a:moveTo>
                  <a:pt x="0" y="0"/>
                </a:moveTo>
                <a:lnTo>
                  <a:pt x="3536462" y="0"/>
                </a:lnTo>
                <a:lnTo>
                  <a:pt x="3536462" y="3851998"/>
                </a:lnTo>
                <a:lnTo>
                  <a:pt x="0" y="3851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FF66-E0D3-4E62-B904-50E47E9E28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2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段3图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18" name="矩形 17"/>
          <p:cNvSpPr/>
          <p:nvPr/>
        </p:nvSpPr>
        <p:spPr>
          <a:xfrm>
            <a:off x="9072563" y="3471863"/>
            <a:ext cx="2449512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" name="图片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箭头连接符 2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图片占位符 37"/>
          <p:cNvSpPr>
            <a:spLocks noGrp="1"/>
          </p:cNvSpPr>
          <p:nvPr>
            <p:ph type="pic" sz="quarter" idx="23"/>
          </p:nvPr>
        </p:nvSpPr>
        <p:spPr>
          <a:xfrm>
            <a:off x="6198570" y="1396495"/>
            <a:ext cx="2617522" cy="3460607"/>
          </a:xfrm>
          <a:custGeom>
            <a:avLst/>
            <a:gdLst>
              <a:gd name="connsiteX0" fmla="*/ 0 w 2617522"/>
              <a:gd name="connsiteY0" fmla="*/ 0 h 3460607"/>
              <a:gd name="connsiteX1" fmla="*/ 2617522 w 2617522"/>
              <a:gd name="connsiteY1" fmla="*/ 0 h 3460607"/>
              <a:gd name="connsiteX2" fmla="*/ 2617522 w 2617522"/>
              <a:gd name="connsiteY2" fmla="*/ 3460607 h 3460607"/>
              <a:gd name="connsiteX3" fmla="*/ 0 w 2617522"/>
              <a:gd name="connsiteY3" fmla="*/ 3460607 h 34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522" h="3460607">
                <a:moveTo>
                  <a:pt x="0" y="0"/>
                </a:moveTo>
                <a:lnTo>
                  <a:pt x="2617522" y="0"/>
                </a:lnTo>
                <a:lnTo>
                  <a:pt x="2617522" y="3460607"/>
                </a:lnTo>
                <a:lnTo>
                  <a:pt x="0" y="346060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64422" y="4957988"/>
            <a:ext cx="2617200" cy="3619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buFontTx/>
              <a:buNone/>
              <a:defRPr lang="zh-CN" altLang="en-US" sz="2000" kern="1200" spc="30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664422" y="5410461"/>
            <a:ext cx="2617200" cy="723633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20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431496" y="4957988"/>
            <a:ext cx="2617200" cy="3619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buFontTx/>
              <a:buNone/>
              <a:defRPr lang="zh-CN" altLang="en-US" sz="2000" kern="1200" spc="30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431496" y="5410461"/>
            <a:ext cx="2617200" cy="723633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20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7"/>
          </p:nvPr>
        </p:nvSpPr>
        <p:spPr>
          <a:xfrm>
            <a:off x="6198570" y="4957988"/>
            <a:ext cx="2617200" cy="3619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buFontTx/>
              <a:buNone/>
              <a:defRPr lang="zh-CN" altLang="en-US" sz="2000" kern="1200" spc="30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98570" y="5410461"/>
            <a:ext cx="2617200" cy="723633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20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3" name="文本占位符 6"/>
          <p:cNvSpPr>
            <a:spLocks noGrp="1"/>
          </p:cNvSpPr>
          <p:nvPr>
            <p:ph type="body" sz="quarter" idx="19"/>
          </p:nvPr>
        </p:nvSpPr>
        <p:spPr>
          <a:xfrm>
            <a:off x="9093889" y="2405063"/>
            <a:ext cx="2425011" cy="1052063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3600" kern="1200" spc="30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</p:txBody>
      </p:sp>
      <p:sp>
        <p:nvSpPr>
          <p:cNvPr id="3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9093888" y="3660523"/>
            <a:ext cx="2425012" cy="1234025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20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</p:txBody>
      </p:sp>
      <p:sp>
        <p:nvSpPr>
          <p:cNvPr id="36" name="图片占位符 35"/>
          <p:cNvSpPr>
            <a:spLocks noGrp="1"/>
          </p:cNvSpPr>
          <p:nvPr>
            <p:ph type="pic" sz="quarter" idx="21"/>
          </p:nvPr>
        </p:nvSpPr>
        <p:spPr>
          <a:xfrm>
            <a:off x="664422" y="1396495"/>
            <a:ext cx="2617522" cy="3460607"/>
          </a:xfrm>
          <a:custGeom>
            <a:avLst/>
            <a:gdLst>
              <a:gd name="connsiteX0" fmla="*/ 0 w 2617522"/>
              <a:gd name="connsiteY0" fmla="*/ 0 h 3460607"/>
              <a:gd name="connsiteX1" fmla="*/ 2617522 w 2617522"/>
              <a:gd name="connsiteY1" fmla="*/ 0 h 3460607"/>
              <a:gd name="connsiteX2" fmla="*/ 2617522 w 2617522"/>
              <a:gd name="connsiteY2" fmla="*/ 3460607 h 3460607"/>
              <a:gd name="connsiteX3" fmla="*/ 0 w 2617522"/>
              <a:gd name="connsiteY3" fmla="*/ 3460607 h 34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522" h="3460607">
                <a:moveTo>
                  <a:pt x="0" y="0"/>
                </a:moveTo>
                <a:lnTo>
                  <a:pt x="2617522" y="0"/>
                </a:lnTo>
                <a:lnTo>
                  <a:pt x="2617522" y="3460607"/>
                </a:lnTo>
                <a:lnTo>
                  <a:pt x="0" y="346060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37" name="图片占位符 36"/>
          <p:cNvSpPr>
            <a:spLocks noGrp="1"/>
          </p:cNvSpPr>
          <p:nvPr>
            <p:ph type="pic" sz="quarter" idx="22"/>
          </p:nvPr>
        </p:nvSpPr>
        <p:spPr>
          <a:xfrm>
            <a:off x="3431496" y="1396495"/>
            <a:ext cx="2617522" cy="3460607"/>
          </a:xfrm>
          <a:custGeom>
            <a:avLst/>
            <a:gdLst>
              <a:gd name="connsiteX0" fmla="*/ 0 w 2617522"/>
              <a:gd name="connsiteY0" fmla="*/ 0 h 3460607"/>
              <a:gd name="connsiteX1" fmla="*/ 2617522 w 2617522"/>
              <a:gd name="connsiteY1" fmla="*/ 0 h 3460607"/>
              <a:gd name="connsiteX2" fmla="*/ 2617522 w 2617522"/>
              <a:gd name="connsiteY2" fmla="*/ 3460607 h 3460607"/>
              <a:gd name="connsiteX3" fmla="*/ 0 w 2617522"/>
              <a:gd name="connsiteY3" fmla="*/ 3460607 h 34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522" h="3460607">
                <a:moveTo>
                  <a:pt x="0" y="0"/>
                </a:moveTo>
                <a:lnTo>
                  <a:pt x="2617522" y="0"/>
                </a:lnTo>
                <a:lnTo>
                  <a:pt x="2617522" y="3460607"/>
                </a:lnTo>
                <a:lnTo>
                  <a:pt x="0" y="346060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21" name="日期占位符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页脚占位符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7013-F905-4D26-9DC0-E618203CD3A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77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段1图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9" name="矩形: 圆角 11"/>
          <p:cNvSpPr/>
          <p:nvPr/>
        </p:nvSpPr>
        <p:spPr>
          <a:xfrm>
            <a:off x="3759200" y="1857375"/>
            <a:ext cx="7329488" cy="1152525"/>
          </a:xfrm>
          <a:prstGeom prst="roundRect">
            <a:avLst>
              <a:gd name="adj" fmla="val 53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: 圆角 19"/>
          <p:cNvSpPr/>
          <p:nvPr/>
        </p:nvSpPr>
        <p:spPr>
          <a:xfrm>
            <a:off x="3759200" y="3106738"/>
            <a:ext cx="7329488" cy="1152525"/>
          </a:xfrm>
          <a:prstGeom prst="roundRect">
            <a:avLst>
              <a:gd name="adj" fmla="val 53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: 圆角 20"/>
          <p:cNvSpPr/>
          <p:nvPr/>
        </p:nvSpPr>
        <p:spPr>
          <a:xfrm>
            <a:off x="3759200" y="4356100"/>
            <a:ext cx="7329488" cy="1152525"/>
          </a:xfrm>
          <a:prstGeom prst="roundRect">
            <a:avLst>
              <a:gd name="adj" fmla="val 5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1103085" y="1714046"/>
            <a:ext cx="3893458" cy="3893458"/>
          </a:xfrm>
          <a:custGeom>
            <a:avLst/>
            <a:gdLst>
              <a:gd name="connsiteX0" fmla="*/ 1946729 w 3893458"/>
              <a:gd name="connsiteY0" fmla="*/ 0 h 3893458"/>
              <a:gd name="connsiteX1" fmla="*/ 3893458 w 3893458"/>
              <a:gd name="connsiteY1" fmla="*/ 1946729 h 3893458"/>
              <a:gd name="connsiteX2" fmla="*/ 1946729 w 3893458"/>
              <a:gd name="connsiteY2" fmla="*/ 3893458 h 3893458"/>
              <a:gd name="connsiteX3" fmla="*/ 0 w 3893458"/>
              <a:gd name="connsiteY3" fmla="*/ 1946729 h 3893458"/>
              <a:gd name="connsiteX4" fmla="*/ 1946729 w 3893458"/>
              <a:gd name="connsiteY4" fmla="*/ 0 h 389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458" h="3893458">
                <a:moveTo>
                  <a:pt x="1946729" y="0"/>
                </a:moveTo>
                <a:cubicBezTo>
                  <a:pt x="3021878" y="0"/>
                  <a:pt x="3893458" y="871580"/>
                  <a:pt x="3893458" y="1946729"/>
                </a:cubicBezTo>
                <a:cubicBezTo>
                  <a:pt x="3893458" y="3021878"/>
                  <a:pt x="3021878" y="3893458"/>
                  <a:pt x="1946729" y="3893458"/>
                </a:cubicBezTo>
                <a:cubicBezTo>
                  <a:pt x="871580" y="3893458"/>
                  <a:pt x="0" y="3021878"/>
                  <a:pt x="0" y="1946729"/>
                </a:cubicBezTo>
                <a:cubicBezTo>
                  <a:pt x="0" y="871580"/>
                  <a:pt x="871580" y="0"/>
                  <a:pt x="1946729" y="0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2538-76BE-4837-B18A-E83904DF48C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08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段4图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98838" y="1352550"/>
            <a:ext cx="2654300" cy="230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877300" y="1352550"/>
            <a:ext cx="2654300" cy="2305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60400" y="3740150"/>
            <a:ext cx="2654300" cy="230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8863" y="3740150"/>
            <a:ext cx="2654300" cy="2305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20" name="矩形 19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2" name="直接箭头连接符 45"/>
          <p:cNvCxnSpPr/>
          <p:nvPr/>
        </p:nvCxnSpPr>
        <p:spPr>
          <a:xfrm>
            <a:off x="660400" y="1039813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占位符 26"/>
          <p:cNvSpPr>
            <a:spLocks noGrp="1"/>
          </p:cNvSpPr>
          <p:nvPr>
            <p:ph type="body" sz="quarter" idx="13"/>
          </p:nvPr>
        </p:nvSpPr>
        <p:spPr>
          <a:xfrm>
            <a:off x="3659339" y="2603474"/>
            <a:ext cx="2107477" cy="787839"/>
          </a:xfrm>
        </p:spPr>
        <p:txBody>
          <a:bodyPr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lang="zh-CN" altLang="en-US" sz="2000" kern="1200" spc="3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9150711" y="2603474"/>
            <a:ext cx="2107477" cy="787839"/>
          </a:xfrm>
        </p:spPr>
        <p:txBody>
          <a:bodyPr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lang="zh-CN" altLang="en-US" sz="2000" kern="1200" spc="3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/>
          </p:nvPr>
        </p:nvSpPr>
        <p:spPr>
          <a:xfrm>
            <a:off x="3659339" y="1353275"/>
            <a:ext cx="2107477" cy="1238250"/>
          </a:xfrm>
        </p:spPr>
        <p:txBody>
          <a:bodyPr/>
          <a:lstStyle>
            <a:lvl1pPr marL="0" indent="0">
              <a:buFontTx/>
              <a:buNone/>
              <a:defRPr lang="zh-CN" altLang="en-US" sz="7200" kern="1200" spc="300" dirty="0" smtClean="0">
                <a:solidFill>
                  <a:schemeClr val="bg1">
                    <a:alpha val="16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3" name="文本占位符 31"/>
          <p:cNvSpPr>
            <a:spLocks noGrp="1"/>
          </p:cNvSpPr>
          <p:nvPr>
            <p:ph type="body" sz="quarter" idx="18"/>
          </p:nvPr>
        </p:nvSpPr>
        <p:spPr>
          <a:xfrm>
            <a:off x="9150710" y="1353275"/>
            <a:ext cx="2107477" cy="1238250"/>
          </a:xfrm>
        </p:spPr>
        <p:txBody>
          <a:bodyPr/>
          <a:lstStyle>
            <a:lvl1pPr marL="0" indent="0">
              <a:buFontTx/>
              <a:buNone/>
              <a:defRPr lang="zh-CN" altLang="en-US" sz="7200" kern="1200" spc="300" dirty="0" smtClean="0">
                <a:solidFill>
                  <a:schemeClr val="bg1">
                    <a:alpha val="16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0" name="图片占位符 39"/>
          <p:cNvSpPr>
            <a:spLocks noGrp="1"/>
          </p:cNvSpPr>
          <p:nvPr>
            <p:ph type="pic" sz="quarter" idx="21"/>
          </p:nvPr>
        </p:nvSpPr>
        <p:spPr>
          <a:xfrm>
            <a:off x="660400" y="1353275"/>
            <a:ext cx="2654300" cy="230505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41" name="图片占位符 40"/>
          <p:cNvSpPr>
            <a:spLocks noGrp="1"/>
          </p:cNvSpPr>
          <p:nvPr>
            <p:ph type="pic" sz="quarter" idx="22"/>
          </p:nvPr>
        </p:nvSpPr>
        <p:spPr>
          <a:xfrm>
            <a:off x="6138334" y="1353275"/>
            <a:ext cx="2654300" cy="230505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42" name="图片占位符 41"/>
          <p:cNvSpPr>
            <a:spLocks noGrp="1"/>
          </p:cNvSpPr>
          <p:nvPr>
            <p:ph type="pic" sz="quarter" idx="23"/>
          </p:nvPr>
        </p:nvSpPr>
        <p:spPr>
          <a:xfrm>
            <a:off x="3385927" y="3739783"/>
            <a:ext cx="2654300" cy="230505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43" name="图片占位符 42"/>
          <p:cNvSpPr>
            <a:spLocks noGrp="1"/>
          </p:cNvSpPr>
          <p:nvPr>
            <p:ph type="pic" sz="quarter" idx="24"/>
          </p:nvPr>
        </p:nvSpPr>
        <p:spPr>
          <a:xfrm>
            <a:off x="8863861" y="3739783"/>
            <a:ext cx="2654300" cy="230505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48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1" name="文本占位符 26"/>
          <p:cNvSpPr>
            <a:spLocks noGrp="1"/>
          </p:cNvSpPr>
          <p:nvPr>
            <p:ph type="body" sz="quarter" idx="25"/>
          </p:nvPr>
        </p:nvSpPr>
        <p:spPr>
          <a:xfrm>
            <a:off x="933812" y="4994388"/>
            <a:ext cx="2107477" cy="787839"/>
          </a:xfrm>
        </p:spPr>
        <p:txBody>
          <a:bodyPr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lang="zh-CN" altLang="en-US" sz="2000" kern="1200" spc="3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7" name="文本占位符 26"/>
          <p:cNvSpPr>
            <a:spLocks noGrp="1"/>
          </p:cNvSpPr>
          <p:nvPr>
            <p:ph type="body" sz="quarter" idx="26"/>
          </p:nvPr>
        </p:nvSpPr>
        <p:spPr>
          <a:xfrm>
            <a:off x="6411746" y="4994388"/>
            <a:ext cx="2107477" cy="787839"/>
          </a:xfrm>
        </p:spPr>
        <p:txBody>
          <a:bodyPr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lang="zh-CN" altLang="en-US" sz="2000" kern="1200" spc="3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8" name="文本占位符 31"/>
          <p:cNvSpPr>
            <a:spLocks noGrp="1"/>
          </p:cNvSpPr>
          <p:nvPr>
            <p:ph type="body" sz="quarter" idx="27"/>
          </p:nvPr>
        </p:nvSpPr>
        <p:spPr>
          <a:xfrm>
            <a:off x="933812" y="3744189"/>
            <a:ext cx="2107477" cy="1238250"/>
          </a:xfrm>
        </p:spPr>
        <p:txBody>
          <a:bodyPr/>
          <a:lstStyle>
            <a:lvl1pPr marL="0" indent="0">
              <a:buFontTx/>
              <a:buNone/>
              <a:defRPr lang="zh-CN" altLang="en-US" sz="7200" kern="1200" spc="300" dirty="0" smtClean="0">
                <a:solidFill>
                  <a:schemeClr val="bg1">
                    <a:alpha val="16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9" name="文本占位符 31"/>
          <p:cNvSpPr>
            <a:spLocks noGrp="1"/>
          </p:cNvSpPr>
          <p:nvPr>
            <p:ph type="body" sz="quarter" idx="28"/>
          </p:nvPr>
        </p:nvSpPr>
        <p:spPr>
          <a:xfrm>
            <a:off x="6411746" y="3744189"/>
            <a:ext cx="2107477" cy="1238250"/>
          </a:xfrm>
        </p:spPr>
        <p:txBody>
          <a:bodyPr/>
          <a:lstStyle>
            <a:lvl1pPr marL="0" indent="0">
              <a:buFontTx/>
              <a:buNone/>
              <a:defRPr lang="zh-CN" altLang="en-US" sz="7200" kern="1200" spc="300" dirty="0" smtClean="0">
                <a:solidFill>
                  <a:schemeClr val="bg1">
                    <a:alpha val="16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4" name="日期占位符 2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灯片编号占位符 4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D28C-ED99-4438-8EF5-9A768A7B096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2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段1图式_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6" name="矩形 5"/>
          <p:cNvSpPr/>
          <p:nvPr/>
        </p:nvSpPr>
        <p:spPr>
          <a:xfrm>
            <a:off x="-6350" y="2763838"/>
            <a:ext cx="12192000" cy="665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76028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509739" y="2808935"/>
            <a:ext cx="9233879" cy="668444"/>
          </a:xfrm>
          <a:noFill/>
        </p:spPr>
        <p:txBody>
          <a:bodyPr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2076-445C-4A3A-AF5C-D7496AB7FAE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66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段1图式_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85529" y="6369559"/>
            <a:ext cx="16852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630057" y="1628568"/>
            <a:ext cx="6501370" cy="663575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45200" cy="6858000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CC38-F4E2-4301-9F1F-633711CE144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段1图式_上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85529" y="6369559"/>
            <a:ext cx="16852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116388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660400" y="3390571"/>
            <a:ext cx="10858500" cy="663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ABA8-CDA0-4E40-95A8-9711891A33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82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9D6C-2BD9-401C-8613-26BC50A2CA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8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机样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1643063" y="1384301"/>
            <a:ext cx="2164555" cy="4553747"/>
          </a:xfrm>
          <a:custGeom>
            <a:avLst/>
            <a:gdLst>
              <a:gd name="connsiteX0" fmla="*/ 82375 w 2164555"/>
              <a:gd name="connsiteY0" fmla="*/ 0 h 4553747"/>
              <a:gd name="connsiteX1" fmla="*/ 2060749 w 2164555"/>
              <a:gd name="connsiteY1" fmla="*/ 0 h 4553747"/>
              <a:gd name="connsiteX2" fmla="*/ 2069951 w 2164555"/>
              <a:gd name="connsiteY2" fmla="*/ 1858 h 4553747"/>
              <a:gd name="connsiteX3" fmla="*/ 2152383 w 2164555"/>
              <a:gd name="connsiteY3" fmla="*/ 84291 h 4553747"/>
              <a:gd name="connsiteX4" fmla="*/ 2164555 w 2164555"/>
              <a:gd name="connsiteY4" fmla="*/ 144579 h 4553747"/>
              <a:gd name="connsiteX5" fmla="*/ 2164555 w 2164555"/>
              <a:gd name="connsiteY5" fmla="*/ 4398853 h 4553747"/>
              <a:gd name="connsiteX6" fmla="*/ 2152383 w 2164555"/>
              <a:gd name="connsiteY6" fmla="*/ 4459142 h 4553747"/>
              <a:gd name="connsiteX7" fmla="*/ 2009657 w 2164555"/>
              <a:gd name="connsiteY7" fmla="*/ 4553747 h 4553747"/>
              <a:gd name="connsiteX8" fmla="*/ 133467 w 2164555"/>
              <a:gd name="connsiteY8" fmla="*/ 4553747 h 4553747"/>
              <a:gd name="connsiteX9" fmla="*/ 23937 w 2164555"/>
              <a:gd name="connsiteY9" fmla="*/ 4508378 h 4553747"/>
              <a:gd name="connsiteX10" fmla="*/ 0 w 2164555"/>
              <a:gd name="connsiteY10" fmla="*/ 4472875 h 4553747"/>
              <a:gd name="connsiteX11" fmla="*/ 0 w 2164555"/>
              <a:gd name="connsiteY11" fmla="*/ 70557 h 4553747"/>
              <a:gd name="connsiteX12" fmla="*/ 23937 w 2164555"/>
              <a:gd name="connsiteY12" fmla="*/ 35054 h 4553747"/>
              <a:gd name="connsiteX13" fmla="*/ 73174 w 2164555"/>
              <a:gd name="connsiteY13" fmla="*/ 1858 h 455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4555" h="4553747">
                <a:moveTo>
                  <a:pt x="82375" y="0"/>
                </a:moveTo>
                <a:lnTo>
                  <a:pt x="2060749" y="0"/>
                </a:lnTo>
                <a:lnTo>
                  <a:pt x="2069951" y="1858"/>
                </a:lnTo>
                <a:cubicBezTo>
                  <a:pt x="2107014" y="17535"/>
                  <a:pt x="2136707" y="47227"/>
                  <a:pt x="2152383" y="84291"/>
                </a:cubicBezTo>
                <a:lnTo>
                  <a:pt x="2164555" y="144579"/>
                </a:lnTo>
                <a:lnTo>
                  <a:pt x="2164555" y="4398853"/>
                </a:lnTo>
                <a:lnTo>
                  <a:pt x="2152383" y="4459142"/>
                </a:lnTo>
                <a:cubicBezTo>
                  <a:pt x="2128868" y="4514737"/>
                  <a:pt x="2073818" y="4553747"/>
                  <a:pt x="2009657" y="4553747"/>
                </a:cubicBezTo>
                <a:lnTo>
                  <a:pt x="133467" y="4553747"/>
                </a:lnTo>
                <a:cubicBezTo>
                  <a:pt x="90693" y="4553747"/>
                  <a:pt x="51968" y="4536410"/>
                  <a:pt x="23937" y="4508378"/>
                </a:cubicBezTo>
                <a:lnTo>
                  <a:pt x="0" y="4472875"/>
                </a:lnTo>
                <a:lnTo>
                  <a:pt x="0" y="70557"/>
                </a:lnTo>
                <a:lnTo>
                  <a:pt x="23937" y="35054"/>
                </a:lnTo>
                <a:cubicBezTo>
                  <a:pt x="37953" y="21038"/>
                  <a:pt x="54642" y="9696"/>
                  <a:pt x="73174" y="1858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079A-2448-4A0D-85B9-E0ABFEDAAE2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2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全图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片占位符 39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4079737"/>
            <a:ext cx="9233879" cy="663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665F-16CB-4FF4-83A4-73F7EE36825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09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290763"/>
            <a:ext cx="12192000" cy="196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230860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660400" y="3429000"/>
            <a:ext cx="2762739" cy="1504950"/>
          </a:xfrm>
        </p:spPr>
        <p:txBody>
          <a:bodyPr>
            <a:noAutofit/>
          </a:bodyPr>
          <a:lstStyle>
            <a:lvl1pPr marL="0" indent="0" algn="ctr">
              <a:buNone/>
              <a:defRPr sz="9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1045307" y="5014694"/>
            <a:ext cx="1992924" cy="360850"/>
          </a:xfrm>
        </p:spPr>
        <p:txBody>
          <a:bodyPr>
            <a:noAutofit/>
          </a:bodyPr>
          <a:lstStyle>
            <a:lvl1pPr marL="0" indent="0" algn="dist">
              <a:buFontTx/>
              <a:buNone/>
              <a:defRPr sz="1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8C11-B2D1-4EB1-A991-48C0B7B6D76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027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等分全图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39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4072103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图片占位符 39"/>
          <p:cNvSpPr>
            <a:spLocks noGrp="1"/>
          </p:cNvSpPr>
          <p:nvPr>
            <p:ph type="pic" sz="quarter" idx="22"/>
          </p:nvPr>
        </p:nvSpPr>
        <p:spPr>
          <a:xfrm>
            <a:off x="4068000" y="0"/>
            <a:ext cx="4068000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图片占位符 39"/>
          <p:cNvSpPr>
            <a:spLocks noGrp="1"/>
          </p:cNvSpPr>
          <p:nvPr>
            <p:ph type="pic" sz="quarter" idx="23"/>
          </p:nvPr>
        </p:nvSpPr>
        <p:spPr>
          <a:xfrm>
            <a:off x="8127324" y="0"/>
            <a:ext cx="4076676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B19B-22CE-44B4-A2FF-CE12CBC1E81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67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等分全图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39"/>
          <p:cNvSpPr>
            <a:spLocks noGrp="1"/>
          </p:cNvSpPr>
          <p:nvPr>
            <p:ph type="pic" sz="quarter" idx="24"/>
          </p:nvPr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39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3048000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39"/>
          <p:cNvSpPr>
            <a:spLocks noGrp="1"/>
          </p:cNvSpPr>
          <p:nvPr>
            <p:ph type="pic" sz="quarter" idx="26"/>
          </p:nvPr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39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2654300"/>
              <a:gd name="connsiteY0" fmla="*/ 0 h 2305050"/>
              <a:gd name="connsiteX1" fmla="*/ 2654300 w 2654300"/>
              <a:gd name="connsiteY1" fmla="*/ 0 h 2305050"/>
              <a:gd name="connsiteX2" fmla="*/ 2654300 w 2654300"/>
              <a:gd name="connsiteY2" fmla="*/ 2305050 h 2305050"/>
              <a:gd name="connsiteX3" fmla="*/ 0 w 26543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2305050">
                <a:moveTo>
                  <a:pt x="0" y="0"/>
                </a:moveTo>
                <a:lnTo>
                  <a:pt x="2654300" y="0"/>
                </a:lnTo>
                <a:lnTo>
                  <a:pt x="2654300" y="2305050"/>
                </a:lnTo>
                <a:lnTo>
                  <a:pt x="0" y="2305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C24B-39F1-4ACB-A687-C3D128A292A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0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997950" y="1484313"/>
            <a:ext cx="3194050" cy="436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484313"/>
            <a:ext cx="1000125" cy="436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6315" y="3871615"/>
            <a:ext cx="7287114" cy="78187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启功字体简体" pitchFamily="65" charset="-122"/>
                <a:ea typeface="启功字体简体" pitchFamily="65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noProof="1"/>
          </a:p>
        </p:txBody>
      </p:sp>
      <p:sp>
        <p:nvSpPr>
          <p:cNvPr id="14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6315" y="5438453"/>
            <a:ext cx="7287114" cy="4103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5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16315" y="4908366"/>
            <a:ext cx="7287114" cy="4103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16315" y="1346199"/>
            <a:ext cx="7287114" cy="2405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6600">
                <a:solidFill>
                  <a:schemeClr val="accent1"/>
                </a:solidFill>
                <a:latin typeface="启功字体简体" pitchFamily="65" charset="-122"/>
                <a:ea typeface="启功字体简体" pitchFamily="65" charset="-122"/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7782-04EC-452D-A390-889E84F1488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51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4584-60DD-45DF-8589-BE4E5EE37F2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4"/>
          <a:stretch>
            <a:fillRect/>
          </a:stretch>
        </p:blipFill>
        <p:spPr bwMode="auto">
          <a:xfrm>
            <a:off x="8542338" y="525463"/>
            <a:ext cx="36449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r="69423"/>
          <a:stretch>
            <a:fillRect/>
          </a:stretch>
        </p:blipFill>
        <p:spPr bwMode="auto">
          <a:xfrm>
            <a:off x="-25400" y="525463"/>
            <a:ext cx="3487738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7"/>
          <p:cNvCxnSpPr/>
          <p:nvPr/>
        </p:nvCxnSpPr>
        <p:spPr>
          <a:xfrm>
            <a:off x="5722938" y="1295400"/>
            <a:ext cx="746125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8"/>
          <p:cNvCxnSpPr/>
          <p:nvPr/>
        </p:nvCxnSpPr>
        <p:spPr>
          <a:xfrm>
            <a:off x="5722938" y="5613400"/>
            <a:ext cx="746125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4418011" y="1689433"/>
            <a:ext cx="3355975" cy="11572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FontTx/>
              <a:buNone/>
              <a:defRPr lang="zh-CN" altLang="en-US" sz="7200" kern="1200" spc="3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397746" y="2939737"/>
            <a:ext cx="7396504" cy="129600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zh-CN" altLang="en-US" sz="8000" kern="1200" spc="300" dirty="0" smtClean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2"/>
          </p:nvPr>
        </p:nvSpPr>
        <p:spPr>
          <a:xfrm>
            <a:off x="4883260" y="4485305"/>
            <a:ext cx="2448625" cy="2297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zh-CN" altLang="en-US" sz="900" kern="1200" spc="6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016E-4411-4DDC-8135-07E9A52A98C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45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F81F-D7BB-420C-A312-F78FA929B8F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段2图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11" name="矩形 10"/>
          <p:cNvSpPr/>
          <p:nvPr/>
        </p:nvSpPr>
        <p:spPr>
          <a:xfrm>
            <a:off x="838200" y="1349375"/>
            <a:ext cx="5097463" cy="4586288"/>
          </a:xfrm>
          <a:prstGeom prst="rect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51563" y="1349375"/>
            <a:ext cx="5097462" cy="4586288"/>
          </a:xfrm>
          <a:prstGeom prst="rect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42975" y="1446696"/>
            <a:ext cx="2525713" cy="4392769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20" name="图片占位符 7"/>
          <p:cNvSpPr>
            <a:spLocks noGrp="1"/>
          </p:cNvSpPr>
          <p:nvPr>
            <p:ph type="pic" sz="quarter" idx="14"/>
          </p:nvPr>
        </p:nvSpPr>
        <p:spPr>
          <a:xfrm>
            <a:off x="6255657" y="1446696"/>
            <a:ext cx="2525713" cy="4392769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1A2D-A2C1-45DB-89D5-AAECACCA24E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7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段3图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9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12" name="矩形 11"/>
          <p:cNvSpPr/>
          <p:nvPr/>
        </p:nvSpPr>
        <p:spPr>
          <a:xfrm>
            <a:off x="1465263" y="1363663"/>
            <a:ext cx="9261475" cy="1452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17"/>
          <p:cNvCxnSpPr/>
          <p:nvPr/>
        </p:nvCxnSpPr>
        <p:spPr>
          <a:xfrm>
            <a:off x="3903663" y="1363663"/>
            <a:ext cx="0" cy="14525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465263" y="2938463"/>
            <a:ext cx="9261475" cy="1452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20"/>
          <p:cNvCxnSpPr/>
          <p:nvPr/>
        </p:nvCxnSpPr>
        <p:spPr>
          <a:xfrm>
            <a:off x="3903663" y="2938463"/>
            <a:ext cx="0" cy="14525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465263" y="4498975"/>
            <a:ext cx="9261475" cy="1450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8" name="直接连接符 23"/>
          <p:cNvCxnSpPr/>
          <p:nvPr/>
        </p:nvCxnSpPr>
        <p:spPr>
          <a:xfrm>
            <a:off x="3903663" y="4498975"/>
            <a:ext cx="0" cy="14509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465265" y="1365028"/>
            <a:ext cx="2438400" cy="145097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20" name="图片占位符 7"/>
          <p:cNvSpPr>
            <a:spLocks noGrp="1"/>
          </p:cNvSpPr>
          <p:nvPr>
            <p:ph type="pic" sz="quarter" idx="14"/>
          </p:nvPr>
        </p:nvSpPr>
        <p:spPr>
          <a:xfrm>
            <a:off x="1465265" y="2939601"/>
            <a:ext cx="2438400" cy="145097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23" name="图片占位符 7"/>
          <p:cNvSpPr>
            <a:spLocks noGrp="1"/>
          </p:cNvSpPr>
          <p:nvPr>
            <p:ph type="pic" sz="quarter" idx="15"/>
          </p:nvPr>
        </p:nvSpPr>
        <p:spPr>
          <a:xfrm>
            <a:off x="1465265" y="4499431"/>
            <a:ext cx="2438400" cy="145097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650B-FD37-45FF-AE21-F5EE12CE729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8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圆图人物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" name="直接箭头连接符 13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sp>
        <p:nvSpPr>
          <p:cNvPr id="11" name="椭圆 10"/>
          <p:cNvSpPr/>
          <p:nvPr/>
        </p:nvSpPr>
        <p:spPr>
          <a:xfrm>
            <a:off x="1862138" y="1916113"/>
            <a:ext cx="1893887" cy="1893887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35175" y="2106613"/>
            <a:ext cx="180975" cy="179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352800" y="3521075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451225" y="3673475"/>
            <a:ext cx="71438" cy="71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447088" y="1916113"/>
            <a:ext cx="1893887" cy="1893887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621713" y="2106613"/>
            <a:ext cx="179387" cy="179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939338" y="3521075"/>
            <a:ext cx="142875" cy="144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036175" y="3673475"/>
            <a:ext cx="73025" cy="71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154613" y="1916113"/>
            <a:ext cx="1893887" cy="1893887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329238" y="2106613"/>
            <a:ext cx="179387" cy="179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646863" y="3521075"/>
            <a:ext cx="142875" cy="144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743700" y="3673475"/>
            <a:ext cx="73025" cy="71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2002972" y="2057400"/>
            <a:ext cx="1611086" cy="1611086"/>
          </a:xfrm>
          <a:custGeom>
            <a:avLst/>
            <a:gdLst>
              <a:gd name="connsiteX0" fmla="*/ 805543 w 1611086"/>
              <a:gd name="connsiteY0" fmla="*/ 0 h 1611086"/>
              <a:gd name="connsiteX1" fmla="*/ 1611086 w 1611086"/>
              <a:gd name="connsiteY1" fmla="*/ 805543 h 1611086"/>
              <a:gd name="connsiteX2" fmla="*/ 805543 w 1611086"/>
              <a:gd name="connsiteY2" fmla="*/ 1611086 h 1611086"/>
              <a:gd name="connsiteX3" fmla="*/ 0 w 1611086"/>
              <a:gd name="connsiteY3" fmla="*/ 805543 h 1611086"/>
              <a:gd name="connsiteX4" fmla="*/ 805543 w 1611086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86" h="1611086">
                <a:moveTo>
                  <a:pt x="805543" y="0"/>
                </a:moveTo>
                <a:cubicBezTo>
                  <a:pt x="1250432" y="0"/>
                  <a:pt x="1611086" y="360654"/>
                  <a:pt x="1611086" y="805543"/>
                </a:cubicBezTo>
                <a:cubicBezTo>
                  <a:pt x="1611086" y="1250432"/>
                  <a:pt x="1250432" y="1611086"/>
                  <a:pt x="805543" y="1611086"/>
                </a:cubicBezTo>
                <a:cubicBezTo>
                  <a:pt x="360654" y="1611086"/>
                  <a:pt x="0" y="1250432"/>
                  <a:pt x="0" y="805543"/>
                </a:cubicBezTo>
                <a:cubicBezTo>
                  <a:pt x="0" y="360654"/>
                  <a:pt x="360654" y="0"/>
                  <a:pt x="80554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5295901" y="2057400"/>
            <a:ext cx="1611086" cy="1611086"/>
          </a:xfrm>
          <a:custGeom>
            <a:avLst/>
            <a:gdLst>
              <a:gd name="connsiteX0" fmla="*/ 805543 w 1611086"/>
              <a:gd name="connsiteY0" fmla="*/ 0 h 1611086"/>
              <a:gd name="connsiteX1" fmla="*/ 1611086 w 1611086"/>
              <a:gd name="connsiteY1" fmla="*/ 805543 h 1611086"/>
              <a:gd name="connsiteX2" fmla="*/ 805543 w 1611086"/>
              <a:gd name="connsiteY2" fmla="*/ 1611086 h 1611086"/>
              <a:gd name="connsiteX3" fmla="*/ 0 w 1611086"/>
              <a:gd name="connsiteY3" fmla="*/ 805543 h 1611086"/>
              <a:gd name="connsiteX4" fmla="*/ 805543 w 1611086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86" h="1611086">
                <a:moveTo>
                  <a:pt x="805543" y="0"/>
                </a:moveTo>
                <a:cubicBezTo>
                  <a:pt x="1250432" y="0"/>
                  <a:pt x="1611086" y="360654"/>
                  <a:pt x="1611086" y="805543"/>
                </a:cubicBezTo>
                <a:cubicBezTo>
                  <a:pt x="1611086" y="1250432"/>
                  <a:pt x="1250432" y="1611086"/>
                  <a:pt x="805543" y="1611086"/>
                </a:cubicBezTo>
                <a:cubicBezTo>
                  <a:pt x="360654" y="1611086"/>
                  <a:pt x="0" y="1250432"/>
                  <a:pt x="0" y="805543"/>
                </a:cubicBezTo>
                <a:cubicBezTo>
                  <a:pt x="0" y="360654"/>
                  <a:pt x="360654" y="0"/>
                  <a:pt x="80554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5"/>
          </p:nvPr>
        </p:nvSpPr>
        <p:spPr>
          <a:xfrm>
            <a:off x="8588829" y="2057400"/>
            <a:ext cx="1611086" cy="1611086"/>
          </a:xfrm>
          <a:custGeom>
            <a:avLst/>
            <a:gdLst>
              <a:gd name="connsiteX0" fmla="*/ 805543 w 1611086"/>
              <a:gd name="connsiteY0" fmla="*/ 0 h 1611086"/>
              <a:gd name="connsiteX1" fmla="*/ 1611086 w 1611086"/>
              <a:gd name="connsiteY1" fmla="*/ 805543 h 1611086"/>
              <a:gd name="connsiteX2" fmla="*/ 805543 w 1611086"/>
              <a:gd name="connsiteY2" fmla="*/ 1611086 h 1611086"/>
              <a:gd name="connsiteX3" fmla="*/ 0 w 1611086"/>
              <a:gd name="connsiteY3" fmla="*/ 805543 h 1611086"/>
              <a:gd name="connsiteX4" fmla="*/ 805543 w 1611086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86" h="1611086">
                <a:moveTo>
                  <a:pt x="805543" y="0"/>
                </a:moveTo>
                <a:cubicBezTo>
                  <a:pt x="1250432" y="0"/>
                  <a:pt x="1611086" y="360654"/>
                  <a:pt x="1611086" y="805543"/>
                </a:cubicBezTo>
                <a:cubicBezTo>
                  <a:pt x="1611086" y="1250432"/>
                  <a:pt x="1250432" y="1611086"/>
                  <a:pt x="805543" y="1611086"/>
                </a:cubicBezTo>
                <a:cubicBezTo>
                  <a:pt x="360654" y="1611086"/>
                  <a:pt x="0" y="1250432"/>
                  <a:pt x="0" y="805543"/>
                </a:cubicBezTo>
                <a:cubicBezTo>
                  <a:pt x="0" y="360654"/>
                  <a:pt x="360654" y="0"/>
                  <a:pt x="80554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27" name="日期占位符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8" name="页脚占位符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9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7B66-CFED-4459-AC8B-29538509067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80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段2图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27525" y="1392238"/>
            <a:ext cx="3536950" cy="3851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cxnSp>
        <p:nvCxnSpPr>
          <p:cNvPr id="12" name="直接箭头连接符 17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/>
          </p:nvPr>
        </p:nvSpPr>
        <p:spPr>
          <a:xfrm>
            <a:off x="674077" y="5443570"/>
            <a:ext cx="10858500" cy="7482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800" kern="1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4"/>
          </p:nvPr>
        </p:nvSpPr>
        <p:spPr>
          <a:xfrm>
            <a:off x="660400" y="1391559"/>
            <a:ext cx="3536462" cy="3851998"/>
          </a:xfrm>
          <a:custGeom>
            <a:avLst/>
            <a:gdLst>
              <a:gd name="connsiteX0" fmla="*/ 0 w 3536462"/>
              <a:gd name="connsiteY0" fmla="*/ 0 h 3851998"/>
              <a:gd name="connsiteX1" fmla="*/ 3536462 w 3536462"/>
              <a:gd name="connsiteY1" fmla="*/ 0 h 3851998"/>
              <a:gd name="connsiteX2" fmla="*/ 3536462 w 3536462"/>
              <a:gd name="connsiteY2" fmla="*/ 3851998 h 3851998"/>
              <a:gd name="connsiteX3" fmla="*/ 0 w 3536462"/>
              <a:gd name="connsiteY3" fmla="*/ 3851998 h 38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462" h="3851998">
                <a:moveTo>
                  <a:pt x="0" y="0"/>
                </a:moveTo>
                <a:lnTo>
                  <a:pt x="3536462" y="0"/>
                </a:lnTo>
                <a:lnTo>
                  <a:pt x="3536462" y="3851998"/>
                </a:lnTo>
                <a:lnTo>
                  <a:pt x="0" y="3851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7982438" y="1391559"/>
            <a:ext cx="3536462" cy="3851998"/>
          </a:xfrm>
          <a:custGeom>
            <a:avLst/>
            <a:gdLst>
              <a:gd name="connsiteX0" fmla="*/ 0 w 3536462"/>
              <a:gd name="connsiteY0" fmla="*/ 0 h 3851998"/>
              <a:gd name="connsiteX1" fmla="*/ 3536462 w 3536462"/>
              <a:gd name="connsiteY1" fmla="*/ 0 h 3851998"/>
              <a:gd name="connsiteX2" fmla="*/ 3536462 w 3536462"/>
              <a:gd name="connsiteY2" fmla="*/ 3851998 h 3851998"/>
              <a:gd name="connsiteX3" fmla="*/ 0 w 3536462"/>
              <a:gd name="connsiteY3" fmla="*/ 3851998 h 38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462" h="3851998">
                <a:moveTo>
                  <a:pt x="0" y="0"/>
                </a:moveTo>
                <a:lnTo>
                  <a:pt x="3536462" y="0"/>
                </a:lnTo>
                <a:lnTo>
                  <a:pt x="3536462" y="3851998"/>
                </a:lnTo>
                <a:lnTo>
                  <a:pt x="0" y="3851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6"/>
          </p:nvPr>
        </p:nvSpPr>
        <p:spPr>
          <a:xfrm>
            <a:off x="4347089" y="3354377"/>
            <a:ext cx="3489325" cy="1597001"/>
          </a:xfrm>
          <a:noFill/>
          <a:ln>
            <a:noFill/>
          </a:ln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zh-CN" altLang="en-US" sz="4000" dirty="0" smtClean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A826-E470-4DC3-B5E6-169EF2C469E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02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段2图式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938" y="346075"/>
            <a:ext cx="385763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4338" y="346075"/>
            <a:ext cx="107950" cy="561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434975"/>
            <a:ext cx="1792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67143" y="6369559"/>
            <a:ext cx="168519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2">
                    <a:lumMod val="25000"/>
                    <a:alpha val="42000"/>
                  </a:schemeClr>
                </a:solidFill>
                <a:latin typeface="+mj-ea"/>
                <a:ea typeface="+mj-ea"/>
                <a:sym typeface="+mn-ea"/>
              </a:rPr>
              <a:t>学为人师行为世范</a:t>
            </a:r>
          </a:p>
        </p:txBody>
      </p:sp>
      <p:cxnSp>
        <p:nvCxnSpPr>
          <p:cNvPr id="9" name="直接箭头连接符 17"/>
          <p:cNvCxnSpPr/>
          <p:nvPr/>
        </p:nvCxnSpPr>
        <p:spPr>
          <a:xfrm>
            <a:off x="660400" y="1016000"/>
            <a:ext cx="10858500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660400" y="345937"/>
            <a:ext cx="9233879" cy="6635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4"/>
          </p:nvPr>
        </p:nvSpPr>
        <p:spPr>
          <a:xfrm>
            <a:off x="660400" y="1150574"/>
            <a:ext cx="2446215" cy="4983526"/>
          </a:xfrm>
          <a:custGeom>
            <a:avLst/>
            <a:gdLst>
              <a:gd name="connsiteX0" fmla="*/ 0 w 3536462"/>
              <a:gd name="connsiteY0" fmla="*/ 0 h 3851998"/>
              <a:gd name="connsiteX1" fmla="*/ 3536462 w 3536462"/>
              <a:gd name="connsiteY1" fmla="*/ 0 h 3851998"/>
              <a:gd name="connsiteX2" fmla="*/ 3536462 w 3536462"/>
              <a:gd name="connsiteY2" fmla="*/ 3851998 h 3851998"/>
              <a:gd name="connsiteX3" fmla="*/ 0 w 3536462"/>
              <a:gd name="connsiteY3" fmla="*/ 3851998 h 38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462" h="3851998">
                <a:moveTo>
                  <a:pt x="0" y="0"/>
                </a:moveTo>
                <a:lnTo>
                  <a:pt x="3536462" y="0"/>
                </a:lnTo>
                <a:lnTo>
                  <a:pt x="3536462" y="3851998"/>
                </a:lnTo>
                <a:lnTo>
                  <a:pt x="0" y="3851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20" name="图片占位符 23"/>
          <p:cNvSpPr>
            <a:spLocks noGrp="1"/>
          </p:cNvSpPr>
          <p:nvPr>
            <p:ph type="pic" sz="quarter" idx="15"/>
          </p:nvPr>
        </p:nvSpPr>
        <p:spPr>
          <a:xfrm>
            <a:off x="3180861" y="1150574"/>
            <a:ext cx="2446215" cy="4983526"/>
          </a:xfrm>
          <a:custGeom>
            <a:avLst/>
            <a:gdLst>
              <a:gd name="connsiteX0" fmla="*/ 0 w 3536462"/>
              <a:gd name="connsiteY0" fmla="*/ 0 h 3851998"/>
              <a:gd name="connsiteX1" fmla="*/ 3536462 w 3536462"/>
              <a:gd name="connsiteY1" fmla="*/ 0 h 3851998"/>
              <a:gd name="connsiteX2" fmla="*/ 3536462 w 3536462"/>
              <a:gd name="connsiteY2" fmla="*/ 3851998 h 3851998"/>
              <a:gd name="connsiteX3" fmla="*/ 0 w 3536462"/>
              <a:gd name="connsiteY3" fmla="*/ 3851998 h 38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462" h="3851998">
                <a:moveTo>
                  <a:pt x="0" y="0"/>
                </a:moveTo>
                <a:lnTo>
                  <a:pt x="3536462" y="0"/>
                </a:lnTo>
                <a:lnTo>
                  <a:pt x="3536462" y="3851998"/>
                </a:lnTo>
                <a:lnTo>
                  <a:pt x="0" y="3851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BD03-A400-4860-AD87-A933FD96373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38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0400" y="346075"/>
            <a:ext cx="10858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60400" y="1130300"/>
            <a:ext cx="108585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B65817-26F6-41A9-A382-205325DD699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5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spc="300">
          <a:solidFill>
            <a:schemeClr val="accent1"/>
          </a:solidFill>
          <a:latin typeface="+mj-lt"/>
          <a:ea typeface="+mj-ea"/>
          <a:cs typeface="启功字体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A04020102020204" pitchFamily="34" charset="0"/>
          <a:ea typeface="启功字体简体"/>
          <a:cs typeface="启功字体简体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 spc="3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占位符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r="1857"/>
          <a:stretch>
            <a:fillRect/>
          </a:stretch>
        </p:blipFill>
        <p:spPr>
          <a:xfrm>
            <a:off x="0" y="0"/>
            <a:ext cx="12192000" cy="2308225"/>
          </a:xfrm>
        </p:spPr>
      </p:pic>
      <p:sp>
        <p:nvSpPr>
          <p:cNvPr id="3080" name="文本框 99"/>
          <p:cNvSpPr txBox="1"/>
          <p:nvPr/>
        </p:nvSpPr>
        <p:spPr>
          <a:xfrm>
            <a:off x="2584450" y="3312175"/>
            <a:ext cx="70231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毕业生就业系统填写说明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自由职业类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732790" y="1726565"/>
            <a:ext cx="11153775" cy="564257"/>
          </a:xfrm>
          <a:prstGeom prst="rect">
            <a:avLst/>
          </a:prstGeom>
          <a:solidFill>
            <a:srgbClr val="003378"/>
          </a:solidFill>
        </p:spPr>
        <p:txBody>
          <a:bodyPr vert="horz" wrap="square" lIns="0" tIns="25400" rIns="0" bIns="0" rtlCol="0">
            <a:spAutoFit/>
          </a:bodyPr>
          <a:lstStyle/>
          <a:p>
            <a:pPr marL="12700" marR="5080" indent="0">
              <a:lnSpc>
                <a:spcPts val="2120"/>
              </a:lnSpc>
              <a:spcBef>
                <a:spcPts val="200"/>
              </a:spcBef>
              <a:buFont typeface="Arial" panose="020B0604020202020204"/>
              <a:buNone/>
              <a:tabLst>
                <a:tab pos="354965" algn="l"/>
                <a:tab pos="355600" algn="l"/>
              </a:tabLst>
            </a:pPr>
            <a:r>
              <a:rPr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注：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填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写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“自由</a:t>
            </a:r>
            <a:r>
              <a:rPr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职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业”信息</a:t>
            </a:r>
            <a:r>
              <a:rPr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时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“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生源</a:t>
            </a:r>
            <a:r>
              <a:rPr b="1"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地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报到单位名</a:t>
            </a:r>
            <a:r>
              <a:rPr b="1"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称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”为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报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到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证抬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头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，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请毕</a:t>
            </a:r>
            <a:r>
              <a:rPr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业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生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参照</a:t>
            </a:r>
            <a:r>
              <a:rPr spc="25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就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业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中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心当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年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发放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的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《全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国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各省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市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毕业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生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回生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源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地派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遣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单位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一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览表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》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或与生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源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地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核实后填写。请详细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填写“从事自由职业的内容”。</a:t>
            </a:r>
          </a:p>
        </p:txBody>
      </p:sp>
      <p:graphicFrame>
        <p:nvGraphicFramePr>
          <p:cNvPr id="8" name="表格 7"/>
          <p:cNvGraphicFramePr/>
          <p:nvPr/>
        </p:nvGraphicFramePr>
        <p:xfrm>
          <a:off x="660400" y="1209040"/>
          <a:ext cx="853313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自由职业毕业生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去向选择：</a:t>
                      </a:r>
                      <a:r>
                        <a:rPr lang="zh-CN" sz="18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自由职业</a:t>
                      </a:r>
                      <a:endParaRPr lang="zh-CN" sz="1800" b="1" spc="3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5"/>
          <p:cNvSpPr/>
          <p:nvPr/>
        </p:nvSpPr>
        <p:spPr>
          <a:xfrm>
            <a:off x="6040755" y="3574415"/>
            <a:ext cx="2337435" cy="1037590"/>
          </a:xfrm>
          <a:custGeom>
            <a:avLst/>
            <a:gdLst/>
            <a:ahLst/>
            <a:cxnLst/>
            <a:rect l="l" t="t" r="r" b="b"/>
            <a:pathLst>
              <a:path w="2261870" h="928370">
                <a:moveTo>
                  <a:pt x="2261616" y="928115"/>
                </a:moveTo>
                <a:lnTo>
                  <a:pt x="0" y="928115"/>
                </a:lnTo>
                <a:lnTo>
                  <a:pt x="0" y="0"/>
                </a:lnTo>
                <a:lnTo>
                  <a:pt x="2261616" y="0"/>
                </a:lnTo>
                <a:lnTo>
                  <a:pt x="2261616" y="14477"/>
                </a:lnTo>
                <a:lnTo>
                  <a:pt x="28955" y="14477"/>
                </a:lnTo>
                <a:lnTo>
                  <a:pt x="14477" y="28955"/>
                </a:lnTo>
                <a:lnTo>
                  <a:pt x="28955" y="28955"/>
                </a:lnTo>
                <a:lnTo>
                  <a:pt x="28955" y="899159"/>
                </a:lnTo>
                <a:lnTo>
                  <a:pt x="14477" y="899159"/>
                </a:lnTo>
                <a:lnTo>
                  <a:pt x="28955" y="913638"/>
                </a:lnTo>
                <a:lnTo>
                  <a:pt x="2261616" y="913638"/>
                </a:lnTo>
                <a:lnTo>
                  <a:pt x="2261616" y="928115"/>
                </a:lnTo>
                <a:close/>
              </a:path>
              <a:path w="2261870" h="928370">
                <a:moveTo>
                  <a:pt x="28955" y="28955"/>
                </a:moveTo>
                <a:lnTo>
                  <a:pt x="14477" y="28955"/>
                </a:lnTo>
                <a:lnTo>
                  <a:pt x="28955" y="14477"/>
                </a:lnTo>
                <a:lnTo>
                  <a:pt x="28955" y="28955"/>
                </a:lnTo>
                <a:close/>
              </a:path>
              <a:path w="2261870" h="928370">
                <a:moveTo>
                  <a:pt x="2232660" y="28955"/>
                </a:moveTo>
                <a:lnTo>
                  <a:pt x="28955" y="28955"/>
                </a:lnTo>
                <a:lnTo>
                  <a:pt x="28955" y="14477"/>
                </a:lnTo>
                <a:lnTo>
                  <a:pt x="2232660" y="14477"/>
                </a:lnTo>
                <a:lnTo>
                  <a:pt x="2232660" y="28955"/>
                </a:lnTo>
                <a:close/>
              </a:path>
              <a:path w="2261870" h="928370">
                <a:moveTo>
                  <a:pt x="2232660" y="913638"/>
                </a:moveTo>
                <a:lnTo>
                  <a:pt x="2232660" y="14477"/>
                </a:lnTo>
                <a:lnTo>
                  <a:pt x="2247138" y="28955"/>
                </a:lnTo>
                <a:lnTo>
                  <a:pt x="2261616" y="28955"/>
                </a:lnTo>
                <a:lnTo>
                  <a:pt x="2261616" y="899159"/>
                </a:lnTo>
                <a:lnTo>
                  <a:pt x="2247138" y="899159"/>
                </a:lnTo>
                <a:lnTo>
                  <a:pt x="2232660" y="913638"/>
                </a:lnTo>
                <a:close/>
              </a:path>
              <a:path w="2261870" h="928370">
                <a:moveTo>
                  <a:pt x="2261616" y="28955"/>
                </a:moveTo>
                <a:lnTo>
                  <a:pt x="2247138" y="28955"/>
                </a:lnTo>
                <a:lnTo>
                  <a:pt x="2232660" y="14477"/>
                </a:lnTo>
                <a:lnTo>
                  <a:pt x="2261616" y="14477"/>
                </a:lnTo>
                <a:lnTo>
                  <a:pt x="2261616" y="28955"/>
                </a:lnTo>
                <a:close/>
              </a:path>
              <a:path w="2261870" h="928370">
                <a:moveTo>
                  <a:pt x="28955" y="913638"/>
                </a:moveTo>
                <a:lnTo>
                  <a:pt x="14477" y="899159"/>
                </a:lnTo>
                <a:lnTo>
                  <a:pt x="28955" y="899159"/>
                </a:lnTo>
                <a:lnTo>
                  <a:pt x="28955" y="913638"/>
                </a:lnTo>
                <a:close/>
              </a:path>
              <a:path w="2261870" h="928370">
                <a:moveTo>
                  <a:pt x="2232660" y="913638"/>
                </a:moveTo>
                <a:lnTo>
                  <a:pt x="28955" y="913638"/>
                </a:lnTo>
                <a:lnTo>
                  <a:pt x="28955" y="899159"/>
                </a:lnTo>
                <a:lnTo>
                  <a:pt x="2232660" y="899159"/>
                </a:lnTo>
                <a:lnTo>
                  <a:pt x="2232660" y="913638"/>
                </a:lnTo>
                <a:close/>
              </a:path>
              <a:path w="2261870" h="928370">
                <a:moveTo>
                  <a:pt x="2261616" y="913638"/>
                </a:moveTo>
                <a:lnTo>
                  <a:pt x="2232660" y="913638"/>
                </a:lnTo>
                <a:lnTo>
                  <a:pt x="2247138" y="899159"/>
                </a:lnTo>
                <a:lnTo>
                  <a:pt x="2261616" y="899159"/>
                </a:lnTo>
                <a:lnTo>
                  <a:pt x="2261616" y="9136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1" y="2427347"/>
            <a:ext cx="10272396" cy="37174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自主创业类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732790" y="1726565"/>
            <a:ext cx="11153775" cy="564257"/>
          </a:xfrm>
          <a:prstGeom prst="rect">
            <a:avLst/>
          </a:prstGeom>
          <a:solidFill>
            <a:srgbClr val="003378"/>
          </a:solidFill>
        </p:spPr>
        <p:txBody>
          <a:bodyPr vert="horz" wrap="square" lIns="0" tIns="25400" rIns="0" bIns="0" rtlCol="0">
            <a:spAutoFit/>
          </a:bodyPr>
          <a:lstStyle/>
          <a:p>
            <a:pPr marL="12700" marR="5080" indent="0">
              <a:lnSpc>
                <a:spcPts val="2120"/>
              </a:lnSpc>
              <a:spcBef>
                <a:spcPts val="200"/>
              </a:spcBef>
              <a:buFont typeface="Arial" panose="020B0604020202020204"/>
              <a:buNone/>
              <a:tabLst>
                <a:tab pos="354965" algn="l"/>
                <a:tab pos="355600" algn="l"/>
              </a:tabLst>
            </a:pPr>
            <a:r>
              <a:rPr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注：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填写“自主</a:t>
            </a:r>
            <a:r>
              <a:rPr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创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业”信息</a:t>
            </a:r>
            <a:r>
              <a:rPr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时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“生源</a:t>
            </a:r>
            <a:r>
              <a:rPr b="1"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地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报到单位</a:t>
            </a:r>
            <a:r>
              <a:rPr b="1"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名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称”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为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报到证抬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头</a:t>
            </a:r>
            <a:r>
              <a:rPr b="1"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，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请毕</a:t>
            </a:r>
            <a:r>
              <a:rPr spc="2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业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生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参照</a:t>
            </a:r>
            <a:r>
              <a:rPr spc="26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就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业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中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心当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年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发放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的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《全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国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各省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市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毕业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生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回生源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地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派遣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单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位一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览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表》或</a:t>
            </a:r>
            <a:r>
              <a:rPr spc="-5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与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生源地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核实后填写。</a:t>
            </a:r>
            <a:endParaRPr b="1" dirty="0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660400" y="1209040"/>
          <a:ext cx="853313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  <a:sym typeface="+mn-ea"/>
                        </a:rPr>
                        <a:t>自主创业毕业生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去向选择：创业</a:t>
                      </a:r>
                      <a:endParaRPr lang="zh-CN" sz="1800" b="1" spc="3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5"/>
          <p:cNvSpPr/>
          <p:nvPr/>
        </p:nvSpPr>
        <p:spPr>
          <a:xfrm>
            <a:off x="8536305" y="3574415"/>
            <a:ext cx="2337435" cy="1037590"/>
          </a:xfrm>
          <a:custGeom>
            <a:avLst/>
            <a:gdLst/>
            <a:ahLst/>
            <a:cxnLst/>
            <a:rect l="l" t="t" r="r" b="b"/>
            <a:pathLst>
              <a:path w="2261870" h="928370">
                <a:moveTo>
                  <a:pt x="2261616" y="928115"/>
                </a:moveTo>
                <a:lnTo>
                  <a:pt x="0" y="928115"/>
                </a:lnTo>
                <a:lnTo>
                  <a:pt x="0" y="0"/>
                </a:lnTo>
                <a:lnTo>
                  <a:pt x="2261616" y="0"/>
                </a:lnTo>
                <a:lnTo>
                  <a:pt x="2261616" y="14477"/>
                </a:lnTo>
                <a:lnTo>
                  <a:pt x="28955" y="14477"/>
                </a:lnTo>
                <a:lnTo>
                  <a:pt x="14477" y="28955"/>
                </a:lnTo>
                <a:lnTo>
                  <a:pt x="28955" y="28955"/>
                </a:lnTo>
                <a:lnTo>
                  <a:pt x="28955" y="899159"/>
                </a:lnTo>
                <a:lnTo>
                  <a:pt x="14477" y="899159"/>
                </a:lnTo>
                <a:lnTo>
                  <a:pt x="28955" y="913638"/>
                </a:lnTo>
                <a:lnTo>
                  <a:pt x="2261616" y="913638"/>
                </a:lnTo>
                <a:lnTo>
                  <a:pt x="2261616" y="928115"/>
                </a:lnTo>
                <a:close/>
              </a:path>
              <a:path w="2261870" h="928370">
                <a:moveTo>
                  <a:pt x="28955" y="28955"/>
                </a:moveTo>
                <a:lnTo>
                  <a:pt x="14477" y="28955"/>
                </a:lnTo>
                <a:lnTo>
                  <a:pt x="28955" y="14477"/>
                </a:lnTo>
                <a:lnTo>
                  <a:pt x="28955" y="28955"/>
                </a:lnTo>
                <a:close/>
              </a:path>
              <a:path w="2261870" h="928370">
                <a:moveTo>
                  <a:pt x="2232660" y="28955"/>
                </a:moveTo>
                <a:lnTo>
                  <a:pt x="28955" y="28955"/>
                </a:lnTo>
                <a:lnTo>
                  <a:pt x="28955" y="14477"/>
                </a:lnTo>
                <a:lnTo>
                  <a:pt x="2232660" y="14477"/>
                </a:lnTo>
                <a:lnTo>
                  <a:pt x="2232660" y="28955"/>
                </a:lnTo>
                <a:close/>
              </a:path>
              <a:path w="2261870" h="928370">
                <a:moveTo>
                  <a:pt x="2232660" y="913638"/>
                </a:moveTo>
                <a:lnTo>
                  <a:pt x="2232660" y="14477"/>
                </a:lnTo>
                <a:lnTo>
                  <a:pt x="2247138" y="28955"/>
                </a:lnTo>
                <a:lnTo>
                  <a:pt x="2261616" y="28955"/>
                </a:lnTo>
                <a:lnTo>
                  <a:pt x="2261616" y="899159"/>
                </a:lnTo>
                <a:lnTo>
                  <a:pt x="2247138" y="899159"/>
                </a:lnTo>
                <a:lnTo>
                  <a:pt x="2232660" y="913638"/>
                </a:lnTo>
                <a:close/>
              </a:path>
              <a:path w="2261870" h="928370">
                <a:moveTo>
                  <a:pt x="2261616" y="28955"/>
                </a:moveTo>
                <a:lnTo>
                  <a:pt x="2247138" y="28955"/>
                </a:lnTo>
                <a:lnTo>
                  <a:pt x="2232660" y="14477"/>
                </a:lnTo>
                <a:lnTo>
                  <a:pt x="2261616" y="14477"/>
                </a:lnTo>
                <a:lnTo>
                  <a:pt x="2261616" y="28955"/>
                </a:lnTo>
                <a:close/>
              </a:path>
              <a:path w="2261870" h="928370">
                <a:moveTo>
                  <a:pt x="28955" y="913638"/>
                </a:moveTo>
                <a:lnTo>
                  <a:pt x="14477" y="899159"/>
                </a:lnTo>
                <a:lnTo>
                  <a:pt x="28955" y="899159"/>
                </a:lnTo>
                <a:lnTo>
                  <a:pt x="28955" y="913638"/>
                </a:lnTo>
                <a:close/>
              </a:path>
              <a:path w="2261870" h="928370">
                <a:moveTo>
                  <a:pt x="2232660" y="913638"/>
                </a:moveTo>
                <a:lnTo>
                  <a:pt x="28955" y="913638"/>
                </a:lnTo>
                <a:lnTo>
                  <a:pt x="28955" y="899159"/>
                </a:lnTo>
                <a:lnTo>
                  <a:pt x="2232660" y="899159"/>
                </a:lnTo>
                <a:lnTo>
                  <a:pt x="2232660" y="913638"/>
                </a:lnTo>
                <a:close/>
              </a:path>
              <a:path w="2261870" h="928370">
                <a:moveTo>
                  <a:pt x="2261616" y="913638"/>
                </a:moveTo>
                <a:lnTo>
                  <a:pt x="2232660" y="913638"/>
                </a:lnTo>
                <a:lnTo>
                  <a:pt x="2247138" y="899159"/>
                </a:lnTo>
                <a:lnTo>
                  <a:pt x="2261616" y="899159"/>
                </a:lnTo>
                <a:lnTo>
                  <a:pt x="2261616" y="9136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38" y="2427347"/>
            <a:ext cx="11324527" cy="37814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10553" y="1873568"/>
          <a:ext cx="11200130" cy="336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0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就业形式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毕业去向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+mn-ea"/>
                          <a:ea typeface="+mn-ea"/>
                        </a:rPr>
                        <a:t>自由职业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二分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毕业去向表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  <a:sym typeface="+mn-ea"/>
                        </a:rPr>
                        <a:t>1.</a:t>
                      </a:r>
                      <a:r>
                        <a:rPr lang="zh-CN" altLang="en-US" sz="1800" dirty="0">
                          <a:latin typeface="+mn-ea"/>
                          <a:ea typeface="+mn-ea"/>
                          <a:sym typeface="+mn-ea"/>
                        </a:rPr>
                        <a:t>毕业生需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+mn-ea"/>
                        </a:rPr>
                        <a:t>详细填报</a:t>
                      </a:r>
                      <a:r>
                        <a:rPr lang="zh-CN" altLang="en-US" sz="1800" dirty="0">
                          <a:latin typeface="+mn-ea"/>
                          <a:ea typeface="+mn-ea"/>
                          <a:sym typeface="+mn-ea"/>
                        </a:rPr>
                        <a:t>“从事自由职业的内容”一栏，具体写清的自由职业工作内容、所服务的机构、工作频次等，如“</a:t>
                      </a:r>
                      <a:r>
                        <a:rPr lang="zh-CN" altLang="en-US" sz="1800" b="1" dirty="0">
                          <a:latin typeface="+mn-ea"/>
                          <a:ea typeface="+mn-ea"/>
                          <a:sym typeface="+mn-ea"/>
                        </a:rPr>
                        <a:t>HR培训（与新华创联社等公司合作）</a:t>
                      </a:r>
                      <a:r>
                        <a:rPr lang="zh-CN" altLang="en-US" sz="1800" dirty="0">
                          <a:latin typeface="+mn-ea"/>
                          <a:ea typeface="+mn-ea"/>
                          <a:sym typeface="+mn-ea"/>
                        </a:rPr>
                        <a:t>”、家教具体学科，一个月做几次等。</a:t>
                      </a:r>
                    </a:p>
                    <a:p>
                      <a:pPr fontAlgn="auto">
                        <a:lnSpc>
                          <a:spcPct val="100000"/>
                        </a:lnSpc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毕业去向表需本人签字并院系盖章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5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+mn-ea"/>
                          <a:ea typeface="+mn-ea"/>
                        </a:rPr>
                        <a:t>自主创业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800">
                          <a:latin typeface="+mn-ea"/>
                          <a:ea typeface="+mn-ea"/>
                        </a:rPr>
                        <a:t>创业公司营业执照复印件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800"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800">
                          <a:latin typeface="+mn-ea"/>
                          <a:ea typeface="+mn-ea"/>
                        </a:rPr>
                        <a:t>毕业去向表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毕业去向表需本人签字并院系盖章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升学类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48945" y="1219200"/>
            <a:ext cx="11153775" cy="1389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0" algn="just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/>
              <a:buNone/>
              <a:tabLst>
                <a:tab pos="354965" algn="l"/>
                <a:tab pos="355600" algn="l"/>
              </a:tabLst>
            </a:pP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自2016年起，留学服务中心停止接收毕业生户档，因此</a:t>
            </a:r>
            <a:r>
              <a:rPr lang="zh-CN" altLang="en-US" spc="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，自费</a:t>
            </a:r>
            <a:r>
              <a:rPr spc="1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出国（境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)的同学毕业去向只能选择</a:t>
            </a:r>
            <a:r>
              <a:rPr b="1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“二分”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，将户口和档案派遣回生源地。</a:t>
            </a:r>
          </a:p>
          <a:p>
            <a:pPr marL="355600" marR="5080" indent="0" algn="just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自费</a:t>
            </a:r>
            <a:r>
              <a:rPr b="1" spc="1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出国</a:t>
            </a:r>
            <a:r>
              <a:rPr b="1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(境)毕业生（户档回生源地)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——选择</a:t>
            </a:r>
            <a:r>
              <a:rPr lang="zh-CN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升学出国</a:t>
            </a:r>
            <a:r>
              <a:rPr lang="zh-CN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境</a:t>
            </a:r>
            <a:r>
              <a:rPr lang="zh-CN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(“毕业去向”下拉菜单选为</a:t>
            </a:r>
            <a:r>
              <a:rPr b="1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二分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</a:p>
          <a:p>
            <a:pPr marL="355600" marR="5080" indent="0" algn="just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/>
              <a:buAutoNum type="arabicPeriod"/>
              <a:tabLst>
                <a:tab pos="354965" algn="l"/>
                <a:tab pos="355600" algn="l"/>
              </a:tabLst>
            </a:pPr>
            <a:r>
              <a:rPr b="1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升学毕业生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——选择</a:t>
            </a:r>
            <a:r>
              <a:rPr lang="zh-CN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升学-保研/考研</a:t>
            </a:r>
            <a:endParaRPr lang="zh-CN" spc="1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8945" y="2712720"/>
            <a:ext cx="11022330" cy="564257"/>
          </a:xfrm>
          <a:prstGeom prst="rect">
            <a:avLst/>
          </a:prstGeom>
          <a:solidFill>
            <a:srgbClr val="003378"/>
          </a:solidFill>
        </p:spPr>
        <p:txBody>
          <a:bodyPr vert="horz" wrap="square" lIns="0" tIns="25400" rIns="0" bIns="0" rtlCol="0" anchor="t">
            <a:spAutoFit/>
          </a:bodyPr>
          <a:lstStyle/>
          <a:p>
            <a:pPr marL="12700" marR="5080" lvl="0" algn="l">
              <a:lnSpc>
                <a:spcPts val="2120"/>
              </a:lnSpc>
              <a:spcBef>
                <a:spcPts val="200"/>
              </a:spcBef>
              <a:buClrTx/>
              <a:buSzTx/>
              <a:buFont typeface="Arial" panose="020B0604020202020204"/>
              <a:tabLst>
                <a:tab pos="354965" algn="l"/>
                <a:tab pos="355600" algn="l"/>
              </a:tabLst>
            </a:pPr>
            <a:r>
              <a:rPr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注：</a:t>
            </a:r>
            <a:r>
              <a:rPr spc="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对于</a:t>
            </a:r>
            <a:r>
              <a:rPr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户档回生源地的出国毕业生，</a:t>
            </a:r>
            <a:r>
              <a:rPr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“派遣单位名称”为报到证抬头</a:t>
            </a:r>
            <a:r>
              <a:rPr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，请毕业生参照就业中心当年发放的《全国各省市毕业生回生源地派遣单位一览表》或与生源地核实后填写。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" y="3381117"/>
            <a:ext cx="120681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升学类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38976" y="2024571"/>
          <a:ext cx="11597640" cy="331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9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9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就业形式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毕业去向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88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+mn-ea"/>
                          <a:ea typeface="+mn-ea"/>
                        </a:rPr>
                        <a:t>已上硕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考研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+mn-ea"/>
                          <a:ea typeface="+mn-ea"/>
                          <a:sym typeface="+mn-ea"/>
                        </a:rPr>
                        <a:t>1.录取通知书或其他辅助证明材料（如</a:t>
                      </a:r>
                      <a:r>
                        <a:rPr lang="zh-CN" altLang="en-US" sz="1800" dirty="0">
                          <a:latin typeface="+mn-ea"/>
                          <a:ea typeface="+mn-ea"/>
                          <a:sym typeface="+mn-ea"/>
                        </a:rPr>
                        <a:t>：</a:t>
                      </a:r>
                      <a:r>
                        <a:rPr lang="en-US" altLang="zh-CN" sz="1800" dirty="0" err="1">
                          <a:latin typeface="+mn-ea"/>
                          <a:ea typeface="+mn-ea"/>
                          <a:sym typeface="+mn-ea"/>
                        </a:rPr>
                        <a:t>学信网截图、官网公示等</a:t>
                      </a:r>
                      <a:r>
                        <a:rPr lang="en-US" altLang="zh-CN" sz="1800" dirty="0">
                          <a:latin typeface="+mn-ea"/>
                          <a:ea typeface="+mn-ea"/>
                          <a:sym typeface="+mn-ea"/>
                        </a:rPr>
                        <a:t>）</a:t>
                      </a:r>
                      <a:endParaRPr lang="en-US" altLang="zh-CN" sz="1800" dirty="0">
                        <a:latin typeface="+mn-ea"/>
                        <a:ea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+mn-ea"/>
                          <a:ea typeface="+mn-ea"/>
                          <a:sym typeface="+mn-ea"/>
                        </a:rPr>
                        <a:t>2.毕业去向表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1.本校保研只需提交毕业去向表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2.外校保研（考研）除了录取通知</a:t>
                      </a:r>
                      <a:endParaRPr lang="en-US" altLang="zh-CN" sz="18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书外的证明材料，都必须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加盖院</a:t>
                      </a:r>
                      <a:endParaRPr lang="en-US" altLang="zh-CN" sz="18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系公章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毕业去向表需本人签字并院系盖章</a:t>
                      </a:r>
                      <a:endParaRPr lang="en-US" altLang="zh-CN" sz="18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+mn-ea"/>
                          <a:ea typeface="+mn-ea"/>
                        </a:rPr>
                        <a:t>已上博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+mn-ea"/>
                          <a:ea typeface="+mn-ea"/>
                        </a:rPr>
                        <a:t>已出国（境）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+mn-ea"/>
                          <a:ea typeface="+mn-ea"/>
                        </a:rPr>
                        <a:t>二分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1.录取通知书（offer）加盖院系公章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+mn-ea"/>
                          <a:ea typeface="+mn-ea"/>
                          <a:sym typeface="+mn-ea"/>
                        </a:rPr>
                        <a:t>2.毕业去向表</a:t>
                      </a:r>
                      <a:endParaRPr lang="en-US" altLang="zh-CN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录取通知书加盖院系公章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毕业去向表需本人签字并院系盖章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待分类</a:t>
            </a:r>
          </a:p>
        </p:txBody>
      </p:sp>
      <p:graphicFrame>
        <p:nvGraphicFramePr>
          <p:cNvPr id="8" name="表格 7"/>
          <p:cNvGraphicFramePr/>
          <p:nvPr/>
        </p:nvGraphicFramePr>
        <p:xfrm>
          <a:off x="660400" y="1209040"/>
          <a:ext cx="853313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  <a:sym typeface="+mn-ea"/>
                        </a:rPr>
                        <a:t>待分毕业生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去向选择：待分</a:t>
                      </a:r>
                      <a:endParaRPr lang="zh-CN" sz="1800" b="1" spc="3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29615" y="2265680"/>
            <a:ext cx="10636250" cy="554319"/>
          </a:xfrm>
          <a:prstGeom prst="rect">
            <a:avLst/>
          </a:prstGeom>
          <a:solidFill>
            <a:srgbClr val="003378"/>
          </a:solidFill>
        </p:spPr>
        <p:txBody>
          <a:bodyPr wrap="square" lIns="0" tIns="0" rIns="0" bIns="0" rtlCol="0" anchor="t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30"/>
              </a:spcBef>
            </a:pP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注：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填写“待分”信息时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“生源地报到单位名称”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为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报</a:t>
            </a:r>
            <a:r>
              <a:rPr b="1" spc="-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到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证</a:t>
            </a:r>
            <a:r>
              <a:rPr b="1" spc="-10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抬</a:t>
            </a: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头，</a:t>
            </a:r>
            <a:r>
              <a:rPr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请毕业生参照就业中心当年发放的《全国各省市毕业生回生源地派遣单位一览表》或与生源地核实后填写。</a:t>
            </a:r>
            <a:endParaRPr lang="zh-CN" altLang="en-US" spc="300" dirty="0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615" y="1789430"/>
            <a:ext cx="10842625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12700" marR="1405255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待</a:t>
            </a:r>
            <a:r>
              <a:rPr b="1" spc="-1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分：</a:t>
            </a:r>
            <a:r>
              <a:rPr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公派出国毕业生，汉办志愿者毕业生，参军入伍需待分毕业生，京</a:t>
            </a:r>
            <a:r>
              <a:rPr dirty="0">
                <a:solidFill>
                  <a:schemeClr val="tx1"/>
                </a:solidFill>
                <a:latin typeface="Calibri" panose="020F0502020204030204"/>
                <a:cs typeface="Calibri" panose="020F0502020204030204"/>
                <a:sym typeface="+mn-ea"/>
              </a:rPr>
              <a:t>/</a:t>
            </a:r>
            <a:r>
              <a:rPr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沪指标办理中等其他情况毕业</a:t>
            </a:r>
            <a:r>
              <a:rPr lang="zh-CN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生。</a:t>
            </a:r>
            <a:endParaRPr lang="zh-CN" spc="300" dirty="0">
              <a:solidFill>
                <a:schemeClr val="tx1"/>
              </a:solidFill>
              <a:latin typeface="宋体" panose="02010600030101010101" pitchFamily="2" charset="-122"/>
              <a:ea typeface="启功字体简体" pitchFamily="65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52245" y="3086735"/>
            <a:ext cx="8341995" cy="2775585"/>
            <a:chOff x="2386" y="5855"/>
            <a:chExt cx="14470" cy="4017"/>
          </a:xfrm>
        </p:grpSpPr>
        <p:sp>
          <p:nvSpPr>
            <p:cNvPr id="11" name="object 7"/>
            <p:cNvSpPr/>
            <p:nvPr/>
          </p:nvSpPr>
          <p:spPr>
            <a:xfrm>
              <a:off x="2400" y="5866"/>
              <a:ext cx="14441" cy="40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2" name="object 8"/>
            <p:cNvSpPr/>
            <p:nvPr/>
          </p:nvSpPr>
          <p:spPr>
            <a:xfrm>
              <a:off x="2386" y="5855"/>
              <a:ext cx="14470" cy="0"/>
            </a:xfrm>
            <a:custGeom>
              <a:avLst/>
              <a:gdLst/>
              <a:ahLst/>
              <a:cxnLst/>
              <a:rect l="l" t="t" r="r" b="b"/>
              <a:pathLst>
                <a:path w="9188450">
                  <a:moveTo>
                    <a:pt x="0" y="0"/>
                  </a:moveTo>
                  <a:lnTo>
                    <a:pt x="9188069" y="0"/>
                  </a:lnTo>
                </a:path>
              </a:pathLst>
            </a:custGeom>
            <a:ln w="381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4" name="object 9"/>
            <p:cNvSpPr/>
            <p:nvPr/>
          </p:nvSpPr>
          <p:spPr>
            <a:xfrm>
              <a:off x="2393" y="5858"/>
              <a:ext cx="0" cy="4014"/>
            </a:xfrm>
            <a:custGeom>
              <a:avLst/>
              <a:gdLst/>
              <a:ahLst/>
              <a:cxnLst/>
              <a:rect l="l" t="t" r="r" b="b"/>
              <a:pathLst>
                <a:path h="2548890">
                  <a:moveTo>
                    <a:pt x="0" y="0"/>
                  </a:moveTo>
                  <a:lnTo>
                    <a:pt x="0" y="2548890"/>
                  </a:lnTo>
                </a:path>
              </a:pathLst>
            </a:custGeom>
            <a:ln w="91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5" name="object 10"/>
            <p:cNvSpPr/>
            <p:nvPr/>
          </p:nvSpPr>
          <p:spPr>
            <a:xfrm>
              <a:off x="2393" y="5859"/>
              <a:ext cx="8" cy="8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571" y="4572"/>
                  </a:moveTo>
                  <a:lnTo>
                    <a:pt x="0" y="4572"/>
                  </a:lnTo>
                  <a:lnTo>
                    <a:pt x="4571" y="0"/>
                  </a:lnTo>
                  <a:lnTo>
                    <a:pt x="4571" y="45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6" name="object 11"/>
            <p:cNvSpPr/>
            <p:nvPr/>
          </p:nvSpPr>
          <p:spPr>
            <a:xfrm>
              <a:off x="2400" y="5863"/>
              <a:ext cx="14441" cy="0"/>
            </a:xfrm>
            <a:custGeom>
              <a:avLst/>
              <a:gdLst/>
              <a:ahLst/>
              <a:cxnLst/>
              <a:rect l="l" t="t" r="r" b="b"/>
              <a:pathLst>
                <a:path w="9170035">
                  <a:moveTo>
                    <a:pt x="0" y="0"/>
                  </a:moveTo>
                  <a:lnTo>
                    <a:pt x="9169781" y="0"/>
                  </a:lnTo>
                </a:path>
              </a:pathLst>
            </a:custGeom>
            <a:ln w="45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8" name="object 12"/>
            <p:cNvSpPr/>
            <p:nvPr/>
          </p:nvSpPr>
          <p:spPr>
            <a:xfrm>
              <a:off x="16841" y="5858"/>
              <a:ext cx="3" cy="8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0" y="0"/>
                  </a:moveTo>
                  <a:lnTo>
                    <a:pt x="1905" y="0"/>
                  </a:lnTo>
                  <a:lnTo>
                    <a:pt x="1905" y="5079"/>
                  </a:lnTo>
                  <a:lnTo>
                    <a:pt x="0" y="5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9" name="object 13"/>
            <p:cNvSpPr/>
            <p:nvPr/>
          </p:nvSpPr>
          <p:spPr>
            <a:xfrm>
              <a:off x="16848" y="5859"/>
              <a:ext cx="0" cy="4013"/>
            </a:xfrm>
            <a:custGeom>
              <a:avLst/>
              <a:gdLst/>
              <a:ahLst/>
              <a:cxnLst/>
              <a:rect l="l" t="t" r="r" b="b"/>
              <a:pathLst>
                <a:path h="2548254">
                  <a:moveTo>
                    <a:pt x="0" y="0"/>
                  </a:moveTo>
                  <a:lnTo>
                    <a:pt x="0" y="2548255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0" name="object 14"/>
            <p:cNvSpPr/>
            <p:nvPr/>
          </p:nvSpPr>
          <p:spPr>
            <a:xfrm>
              <a:off x="4800" y="5947"/>
              <a:ext cx="11472" cy="2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1" name="object 15"/>
            <p:cNvSpPr/>
            <p:nvPr/>
          </p:nvSpPr>
          <p:spPr>
            <a:xfrm>
              <a:off x="4786" y="5933"/>
              <a:ext cx="11501" cy="2459"/>
            </a:xfrm>
            <a:custGeom>
              <a:avLst/>
              <a:gdLst/>
              <a:ahLst/>
              <a:cxnLst/>
              <a:rect l="l" t="t" r="r" b="b"/>
              <a:pathLst>
                <a:path w="7303134" h="1561464">
                  <a:moveTo>
                    <a:pt x="7302754" y="1561084"/>
                  </a:moveTo>
                  <a:lnTo>
                    <a:pt x="0" y="1561084"/>
                  </a:lnTo>
                  <a:lnTo>
                    <a:pt x="0" y="0"/>
                  </a:lnTo>
                  <a:lnTo>
                    <a:pt x="7302754" y="0"/>
                  </a:lnTo>
                  <a:lnTo>
                    <a:pt x="7302754" y="4572"/>
                  </a:lnTo>
                  <a:lnTo>
                    <a:pt x="9143" y="4572"/>
                  </a:lnTo>
                  <a:lnTo>
                    <a:pt x="4572" y="9144"/>
                  </a:lnTo>
                  <a:lnTo>
                    <a:pt x="9143" y="9144"/>
                  </a:lnTo>
                  <a:lnTo>
                    <a:pt x="9143" y="1551939"/>
                  </a:lnTo>
                  <a:lnTo>
                    <a:pt x="4572" y="1551939"/>
                  </a:lnTo>
                  <a:lnTo>
                    <a:pt x="9143" y="1556512"/>
                  </a:lnTo>
                  <a:lnTo>
                    <a:pt x="7302754" y="1556512"/>
                  </a:lnTo>
                  <a:lnTo>
                    <a:pt x="7302754" y="1561084"/>
                  </a:lnTo>
                  <a:close/>
                </a:path>
                <a:path w="7303134" h="1561464">
                  <a:moveTo>
                    <a:pt x="9143" y="9144"/>
                  </a:moveTo>
                  <a:lnTo>
                    <a:pt x="4572" y="9144"/>
                  </a:lnTo>
                  <a:lnTo>
                    <a:pt x="9143" y="4572"/>
                  </a:lnTo>
                  <a:lnTo>
                    <a:pt x="9143" y="9144"/>
                  </a:lnTo>
                  <a:close/>
                </a:path>
                <a:path w="7303134" h="1561464">
                  <a:moveTo>
                    <a:pt x="7293610" y="9144"/>
                  </a:moveTo>
                  <a:lnTo>
                    <a:pt x="9143" y="9144"/>
                  </a:lnTo>
                  <a:lnTo>
                    <a:pt x="9143" y="4572"/>
                  </a:lnTo>
                  <a:lnTo>
                    <a:pt x="7293610" y="4572"/>
                  </a:lnTo>
                  <a:lnTo>
                    <a:pt x="7293610" y="9144"/>
                  </a:lnTo>
                  <a:close/>
                </a:path>
                <a:path w="7303134" h="1561464">
                  <a:moveTo>
                    <a:pt x="7293610" y="1556512"/>
                  </a:moveTo>
                  <a:lnTo>
                    <a:pt x="7293610" y="4572"/>
                  </a:lnTo>
                  <a:lnTo>
                    <a:pt x="7298182" y="9144"/>
                  </a:lnTo>
                  <a:lnTo>
                    <a:pt x="7302754" y="9144"/>
                  </a:lnTo>
                  <a:lnTo>
                    <a:pt x="7302754" y="1551939"/>
                  </a:lnTo>
                  <a:lnTo>
                    <a:pt x="7298182" y="1551939"/>
                  </a:lnTo>
                  <a:lnTo>
                    <a:pt x="7293610" y="1556512"/>
                  </a:lnTo>
                  <a:close/>
                </a:path>
                <a:path w="7303134" h="1561464">
                  <a:moveTo>
                    <a:pt x="7302754" y="9144"/>
                  </a:moveTo>
                  <a:lnTo>
                    <a:pt x="7298182" y="9144"/>
                  </a:lnTo>
                  <a:lnTo>
                    <a:pt x="7293610" y="4572"/>
                  </a:lnTo>
                  <a:lnTo>
                    <a:pt x="7302754" y="4572"/>
                  </a:lnTo>
                  <a:lnTo>
                    <a:pt x="7302754" y="9144"/>
                  </a:lnTo>
                  <a:close/>
                </a:path>
                <a:path w="7303134" h="1561464">
                  <a:moveTo>
                    <a:pt x="9143" y="1556512"/>
                  </a:moveTo>
                  <a:lnTo>
                    <a:pt x="4572" y="1551939"/>
                  </a:lnTo>
                  <a:lnTo>
                    <a:pt x="9143" y="1551939"/>
                  </a:lnTo>
                  <a:lnTo>
                    <a:pt x="9143" y="1556512"/>
                  </a:lnTo>
                  <a:close/>
                </a:path>
                <a:path w="7303134" h="1561464">
                  <a:moveTo>
                    <a:pt x="7293610" y="1556512"/>
                  </a:moveTo>
                  <a:lnTo>
                    <a:pt x="9143" y="1556512"/>
                  </a:lnTo>
                  <a:lnTo>
                    <a:pt x="9143" y="1551939"/>
                  </a:lnTo>
                  <a:lnTo>
                    <a:pt x="7293610" y="1551939"/>
                  </a:lnTo>
                  <a:lnTo>
                    <a:pt x="7293610" y="1556512"/>
                  </a:lnTo>
                  <a:close/>
                </a:path>
                <a:path w="7303134" h="1561464">
                  <a:moveTo>
                    <a:pt x="7302754" y="1556512"/>
                  </a:moveTo>
                  <a:lnTo>
                    <a:pt x="7293610" y="1556512"/>
                  </a:lnTo>
                  <a:lnTo>
                    <a:pt x="7298182" y="1551939"/>
                  </a:lnTo>
                  <a:lnTo>
                    <a:pt x="7302754" y="1551939"/>
                  </a:lnTo>
                  <a:lnTo>
                    <a:pt x="7302754" y="15565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2" name="object 16"/>
            <p:cNvSpPr/>
            <p:nvPr/>
          </p:nvSpPr>
          <p:spPr>
            <a:xfrm>
              <a:off x="7651" y="8527"/>
              <a:ext cx="3212" cy="1246"/>
            </a:xfrm>
            <a:custGeom>
              <a:avLst/>
              <a:gdLst/>
              <a:ahLst/>
              <a:cxnLst/>
              <a:rect l="l" t="t" r="r" b="b"/>
              <a:pathLst>
                <a:path w="2039620" h="791210">
                  <a:moveTo>
                    <a:pt x="2039365" y="790955"/>
                  </a:moveTo>
                  <a:lnTo>
                    <a:pt x="0" y="790955"/>
                  </a:lnTo>
                  <a:lnTo>
                    <a:pt x="0" y="0"/>
                  </a:lnTo>
                  <a:lnTo>
                    <a:pt x="2039365" y="0"/>
                  </a:lnTo>
                  <a:lnTo>
                    <a:pt x="2039365" y="14477"/>
                  </a:lnTo>
                  <a:lnTo>
                    <a:pt x="28955" y="14477"/>
                  </a:lnTo>
                  <a:lnTo>
                    <a:pt x="14477" y="28955"/>
                  </a:lnTo>
                  <a:lnTo>
                    <a:pt x="28955" y="28955"/>
                  </a:lnTo>
                  <a:lnTo>
                    <a:pt x="28955" y="762000"/>
                  </a:lnTo>
                  <a:lnTo>
                    <a:pt x="14477" y="762000"/>
                  </a:lnTo>
                  <a:lnTo>
                    <a:pt x="28955" y="776477"/>
                  </a:lnTo>
                  <a:lnTo>
                    <a:pt x="2039365" y="776477"/>
                  </a:lnTo>
                  <a:lnTo>
                    <a:pt x="2039365" y="790955"/>
                  </a:lnTo>
                  <a:close/>
                </a:path>
                <a:path w="2039620" h="791210">
                  <a:moveTo>
                    <a:pt x="28955" y="28955"/>
                  </a:moveTo>
                  <a:lnTo>
                    <a:pt x="14477" y="28955"/>
                  </a:lnTo>
                  <a:lnTo>
                    <a:pt x="28955" y="14477"/>
                  </a:lnTo>
                  <a:lnTo>
                    <a:pt x="28955" y="28955"/>
                  </a:lnTo>
                  <a:close/>
                </a:path>
                <a:path w="2039620" h="791210">
                  <a:moveTo>
                    <a:pt x="2010410" y="28955"/>
                  </a:moveTo>
                  <a:lnTo>
                    <a:pt x="28955" y="28955"/>
                  </a:lnTo>
                  <a:lnTo>
                    <a:pt x="28955" y="14477"/>
                  </a:lnTo>
                  <a:lnTo>
                    <a:pt x="2010410" y="14477"/>
                  </a:lnTo>
                  <a:lnTo>
                    <a:pt x="2010410" y="28955"/>
                  </a:lnTo>
                  <a:close/>
                </a:path>
                <a:path w="2039620" h="791210">
                  <a:moveTo>
                    <a:pt x="2010410" y="776477"/>
                  </a:moveTo>
                  <a:lnTo>
                    <a:pt x="2010410" y="14477"/>
                  </a:lnTo>
                  <a:lnTo>
                    <a:pt x="2024888" y="28955"/>
                  </a:lnTo>
                  <a:lnTo>
                    <a:pt x="2039365" y="28955"/>
                  </a:lnTo>
                  <a:lnTo>
                    <a:pt x="2039365" y="762000"/>
                  </a:lnTo>
                  <a:lnTo>
                    <a:pt x="2024888" y="762000"/>
                  </a:lnTo>
                  <a:lnTo>
                    <a:pt x="2010410" y="776477"/>
                  </a:lnTo>
                  <a:close/>
                </a:path>
                <a:path w="2039620" h="791210">
                  <a:moveTo>
                    <a:pt x="2039365" y="28955"/>
                  </a:moveTo>
                  <a:lnTo>
                    <a:pt x="2024888" y="28955"/>
                  </a:lnTo>
                  <a:lnTo>
                    <a:pt x="2010410" y="14477"/>
                  </a:lnTo>
                  <a:lnTo>
                    <a:pt x="2039365" y="14477"/>
                  </a:lnTo>
                  <a:lnTo>
                    <a:pt x="2039365" y="28955"/>
                  </a:lnTo>
                  <a:close/>
                </a:path>
                <a:path w="2039620" h="791210">
                  <a:moveTo>
                    <a:pt x="28955" y="776477"/>
                  </a:moveTo>
                  <a:lnTo>
                    <a:pt x="14477" y="762000"/>
                  </a:lnTo>
                  <a:lnTo>
                    <a:pt x="28955" y="762000"/>
                  </a:lnTo>
                  <a:lnTo>
                    <a:pt x="28955" y="776477"/>
                  </a:lnTo>
                  <a:close/>
                </a:path>
                <a:path w="2039620" h="791210">
                  <a:moveTo>
                    <a:pt x="2010410" y="776477"/>
                  </a:moveTo>
                  <a:lnTo>
                    <a:pt x="28955" y="776477"/>
                  </a:lnTo>
                  <a:lnTo>
                    <a:pt x="28955" y="762000"/>
                  </a:lnTo>
                  <a:lnTo>
                    <a:pt x="2010410" y="762000"/>
                  </a:lnTo>
                  <a:lnTo>
                    <a:pt x="2010410" y="776477"/>
                  </a:lnTo>
                  <a:close/>
                </a:path>
                <a:path w="2039620" h="791210">
                  <a:moveTo>
                    <a:pt x="2039365" y="776477"/>
                  </a:moveTo>
                  <a:lnTo>
                    <a:pt x="2010410" y="776477"/>
                  </a:lnTo>
                  <a:lnTo>
                    <a:pt x="2024888" y="762000"/>
                  </a:lnTo>
                  <a:lnTo>
                    <a:pt x="2039365" y="762000"/>
                  </a:lnTo>
                  <a:lnTo>
                    <a:pt x="2039365" y="7764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56335" y="6021197"/>
            <a:ext cx="9782810" cy="285335"/>
          </a:xfrm>
          <a:prstGeom prst="rect">
            <a:avLst/>
          </a:prstGeom>
          <a:solidFill>
            <a:srgbClr val="003378"/>
          </a:solidFill>
        </p:spPr>
        <p:txBody>
          <a:bodyPr wrap="square" lIns="0" tIns="0" rIns="0" bIns="0" rtlCol="0" anchor="t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30"/>
              </a:spcBef>
            </a:pPr>
            <a:r>
              <a:rPr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注：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进入待分模块后，若选择</a:t>
            </a:r>
            <a:r>
              <a:rPr lang="en-US" altLang="zh-CN" dirty="0">
                <a:solidFill>
                  <a:schemeClr val="bg1"/>
                </a:solidFill>
                <a:latin typeface="+mn-ea"/>
                <a:sym typeface="+mn-ea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公派出国</a:t>
            </a:r>
            <a:r>
              <a:rPr lang="en-US" altLang="zh-CN" dirty="0">
                <a:solidFill>
                  <a:schemeClr val="bg1"/>
                </a:solidFill>
                <a:latin typeface="+mn-ea"/>
                <a:sym typeface="+mn-ea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或</a:t>
            </a:r>
            <a:r>
              <a:rPr lang="en-US" altLang="zh-CN" dirty="0">
                <a:solidFill>
                  <a:schemeClr val="bg1"/>
                </a:solidFill>
                <a:latin typeface="+mn-ea"/>
                <a:sym typeface="+mn-ea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汉办志愿者</a:t>
            </a:r>
            <a:r>
              <a:rPr lang="en-US" altLang="zh-CN" dirty="0">
                <a:solidFill>
                  <a:schemeClr val="bg1"/>
                </a:solidFill>
                <a:latin typeface="+mn-ea"/>
                <a:sym typeface="+mn-ea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，则毕业去向实际为</a:t>
            </a:r>
            <a:r>
              <a:rPr lang="en-US" altLang="zh-CN" dirty="0">
                <a:solidFill>
                  <a:schemeClr val="bg1"/>
                </a:solidFill>
                <a:latin typeface="+mn-ea"/>
                <a:sym typeface="+mn-ea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出国（境）</a:t>
            </a:r>
            <a:r>
              <a:rPr lang="en-US" altLang="zh-CN" dirty="0">
                <a:solidFill>
                  <a:schemeClr val="bg1"/>
                </a:solidFill>
                <a:latin typeface="+mn-ea"/>
                <a:sym typeface="+mn-ea"/>
              </a:rPr>
              <a:t>”</a:t>
            </a:r>
            <a:endParaRPr lang="en-US" altLang="zh-CN" spc="300" dirty="0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待分类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73748" y="1104265"/>
          <a:ext cx="10938510" cy="502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09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就业形式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毕业去向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84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+mn-ea"/>
                          <a:ea typeface="+mn-ea"/>
                        </a:rPr>
                        <a:t>参军入伍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二分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相应证明材料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毕业去向表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>
                          <a:latin typeface="+mn-ea"/>
                          <a:ea typeface="+mn-ea"/>
                          <a:sym typeface="+mn-ea"/>
                        </a:rPr>
                        <a:t>1.报到证回生源地，户档依照军队处理</a:t>
                      </a:r>
                      <a:r>
                        <a:rPr lang="zh-CN" altLang="zh-CN" sz="160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。</a:t>
                      </a:r>
                      <a:endParaRPr lang="zh-CN" altLang="zh-CN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2.</a:t>
                      </a:r>
                      <a:r>
                        <a:rPr lang="en-US" altLang="zh-CN" sz="1600">
                          <a:latin typeface="+mn-ea"/>
                          <a:ea typeface="+mn-ea"/>
                          <a:sym typeface="+mn-ea"/>
                        </a:rPr>
                        <a:t>毕业去向表需</a:t>
                      </a:r>
                      <a:r>
                        <a:rPr lang="en-US" altLang="zh-CN" sz="1600" b="1">
                          <a:latin typeface="+mn-ea"/>
                          <a:ea typeface="+mn-ea"/>
                          <a:sym typeface="+mn-ea"/>
                        </a:rPr>
                        <a:t>本人签字</a:t>
                      </a:r>
                      <a:r>
                        <a:rPr lang="en-US" altLang="zh-CN" sz="1600">
                          <a:latin typeface="+mn-ea"/>
                          <a:ea typeface="+mn-ea"/>
                          <a:sym typeface="+mn-ea"/>
                        </a:rPr>
                        <a:t>并</a:t>
                      </a:r>
                      <a:r>
                        <a:rPr lang="en-US" altLang="zh-CN" sz="1600" b="1">
                          <a:latin typeface="+mn-ea"/>
                          <a:ea typeface="+mn-ea"/>
                          <a:sym typeface="+mn-ea"/>
                        </a:rPr>
                        <a:t>院系盖章</a:t>
                      </a:r>
                      <a:endParaRPr lang="zh-CN" altLang="zh-CN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82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+mn-ea"/>
                          <a:ea typeface="+mn-ea"/>
                        </a:rPr>
                        <a:t>公派出国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600">
                          <a:latin typeface="+mn-ea"/>
                          <a:ea typeface="+mn-ea"/>
                        </a:rPr>
                        <a:t>出国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国家留学基金委的相关函件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毕业去向表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  <a:sym typeface="+mn-ea"/>
                        </a:rPr>
                        <a:t>1.</a:t>
                      </a:r>
                      <a:r>
                        <a:rPr lang="zh-CN" sz="1600" dirty="0">
                          <a:latin typeface="+mn-ea"/>
                          <a:ea typeface="+mn-ea"/>
                          <a:sym typeface="+mn-ea"/>
                        </a:rPr>
                        <a:t>出国期间</a:t>
                      </a:r>
                      <a:r>
                        <a:rPr sz="1600" dirty="0" err="1">
                          <a:latin typeface="+mn-ea"/>
                          <a:ea typeface="+mn-ea"/>
                          <a:sym typeface="+mn-ea"/>
                        </a:rPr>
                        <a:t>户档可暂留，暂不签发报到证</a:t>
                      </a:r>
                      <a:endParaRPr sz="1600" dirty="0">
                        <a:latin typeface="+mn-ea"/>
                        <a:ea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  <a:sym typeface="+mn-ea"/>
                        </a:rPr>
                        <a:t>2.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毕业去向表需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本人签字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并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院系盖章</a:t>
                      </a:r>
                      <a:endParaRPr lang="en-US" altLang="zh-CN" sz="16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1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+mn-ea"/>
                          <a:ea typeface="+mn-ea"/>
                        </a:rPr>
                        <a:t>汉办志愿者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  <a:sym typeface="+mn-ea"/>
                        </a:rPr>
                        <a:t>1.</a:t>
                      </a:r>
                      <a:r>
                        <a:rPr lang="zh-CN" altLang="en-US" sz="1600" dirty="0">
                          <a:latin typeface="+mn-ea"/>
                          <a:ea typeface="+mn-ea"/>
                          <a:sym typeface="+mn-ea"/>
                        </a:rPr>
                        <a:t>相应证明材料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  <a:sym typeface="+mn-ea"/>
                        </a:rPr>
                        <a:t>2.</a:t>
                      </a:r>
                      <a:r>
                        <a:rPr lang="zh-CN" altLang="en-US" sz="1600" dirty="0">
                          <a:latin typeface="+mn-ea"/>
                          <a:ea typeface="+mn-ea"/>
                          <a:sym typeface="+mn-ea"/>
                        </a:rPr>
                        <a:t>毕业去向表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9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+mn-ea"/>
                          <a:ea typeface="+mn-ea"/>
                        </a:rPr>
                        <a:t>非项目就业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三方正在签订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待分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12065" marR="5080" algn="l">
                        <a:lnSpc>
                          <a:spcPct val="97000"/>
                        </a:lnSpc>
                        <a:spcBef>
                          <a:spcPts val="185"/>
                        </a:spcBef>
                        <a:buSzPct val="89000"/>
                        <a:buFont typeface="Calibri" panose="020F0502020204030204"/>
                        <a:tabLst>
                          <a:tab pos="71120" algn="l"/>
                        </a:tabLst>
                      </a:pPr>
                      <a:r>
                        <a:rPr lang="en-US" altLang="zh-CN" sz="1600" dirty="0">
                          <a:latin typeface="+mn-ea"/>
                          <a:ea typeface="+mn-ea"/>
                          <a:sym typeface="+mn-ea"/>
                        </a:rPr>
                        <a:t>1.《户档暂留申请表》/</a:t>
                      </a:r>
                      <a:r>
                        <a:rPr lang="en-US" altLang="zh-CN" sz="1600" dirty="0" err="1">
                          <a:latin typeface="+mn-ea"/>
                          <a:ea typeface="+mn-ea"/>
                          <a:sym typeface="+mn-ea"/>
                        </a:rPr>
                        <a:t>单位开具的情况证明</a:t>
                      </a:r>
                      <a:endParaRPr lang="en-US" altLang="zh-CN" sz="1600" dirty="0">
                        <a:latin typeface="+mn-ea"/>
                        <a:ea typeface="+mn-ea"/>
                        <a:sym typeface="+mn-ea"/>
                      </a:endParaRPr>
                    </a:p>
                    <a:p>
                      <a:pPr marL="12065" marR="5080" algn="l">
                        <a:lnSpc>
                          <a:spcPct val="97000"/>
                        </a:lnSpc>
                        <a:spcBef>
                          <a:spcPts val="185"/>
                        </a:spcBef>
                        <a:buSzPct val="89000"/>
                        <a:buFont typeface="Calibri" panose="020F0502020204030204"/>
                        <a:tabLst>
                          <a:tab pos="71120" algn="l"/>
                        </a:tabLst>
                      </a:pPr>
                      <a:r>
                        <a:rPr lang="en-US" altLang="zh-CN" sz="1600" dirty="0">
                          <a:latin typeface="+mn-ea"/>
                          <a:ea typeface="+mn-ea"/>
                          <a:sym typeface="+mn-ea"/>
                        </a:rPr>
                        <a:t>2.毕业去向表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12065" marR="5080" algn="l">
                        <a:lnSpc>
                          <a:spcPct val="97000"/>
                        </a:lnSpc>
                        <a:spcBef>
                          <a:spcPts val="185"/>
                        </a:spcBef>
                        <a:buSzPct val="89000"/>
                        <a:buFont typeface="Calibri" panose="020F0502020204030204"/>
                        <a:tabLst>
                          <a:tab pos="71120" algn="l"/>
                        </a:tabLst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1.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毕业去向表需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本人签字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并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院系盖章</a:t>
                      </a:r>
                    </a:p>
                    <a:p>
                      <a:pPr marL="12065" marR="5080" algn="l">
                        <a:lnSpc>
                          <a:spcPct val="97000"/>
                        </a:lnSpc>
                        <a:spcBef>
                          <a:spcPts val="185"/>
                        </a:spcBef>
                        <a:buSzPct val="89000"/>
                        <a:buFont typeface="Calibri" panose="020F0502020204030204"/>
                        <a:tabLst>
                          <a:tab pos="71120" algn="l"/>
                        </a:tabLs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2.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具体请看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PPT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第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14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页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7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户口指标办理中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京外单位转正定级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sz="2800" b="1" dirty="0">
                <a:latin typeface="+mn-ea"/>
                <a:ea typeface="+mn-ea"/>
                <a:sym typeface="+mn-ea"/>
              </a:rPr>
              <a:t>学生就业与创业指导中心官网中可下载的表格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051560" y="1163828"/>
          <a:ext cx="9079992" cy="450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“常用表格下载”中可下载的表格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备注</a:t>
                      </a:r>
                      <a:endParaRPr lang="zh-CN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625">
                <a:tc>
                  <a:txBody>
                    <a:bodyPr/>
                    <a:lstStyle/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统招统分证明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三方就推未发放证明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3.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北京师范大学</a:t>
                      </a:r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就业推荐表</a:t>
                      </a:r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》《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就业协议书</a:t>
                      </a:r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更换（补发）申请表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4.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北京师范大学毕业生违约申请表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5.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毕业生户档暂留申请表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6.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户档分离申请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7.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毕业生生源地更改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8.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办理报到证申请至生源地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9.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办理报到证申请至用人单位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10.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办理报到证申请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11.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个人户口改迁申请（京内）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12.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个人户口改迁申请（京外）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13.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北京师范大学毕业生改派申请表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14.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毕业生就业派遣说明（毕业生版）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15.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北师大学生就业手续办理授权委托书</a:t>
                      </a:r>
                    </a:p>
                    <a:p>
                      <a:pPr indent="0" algn="l"/>
                      <a:r>
                        <a:rPr lang="en-US" altLang="zh-CN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16.</a:t>
                      </a:r>
                      <a:r>
                        <a:rPr lang="zh-CN" altLang="en-US" sz="1600" b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个人承诺书</a:t>
                      </a:r>
                      <a:endParaRPr lang="zh-CN" altLang="en-US" sz="1600" dirty="0">
                        <a:solidFill>
                          <a:schemeClr val="dk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如果需要更多详细的表格说明和材料要求，可以从</a:t>
                      </a:r>
                      <a:r>
                        <a:rPr lang="zh-CN" altLang="en-US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学生就业与创业指导中心官网</a:t>
                      </a:r>
                      <a:r>
                        <a:rPr lang="en-US" altLang="zh-CN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学生服务</a:t>
                      </a:r>
                      <a:r>
                        <a:rPr lang="en-US" altLang="zh-CN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就业管理</a:t>
                      </a:r>
                      <a:r>
                        <a:rPr lang="en-US" altLang="zh-CN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《毕业生常用表格下载</a:t>
                      </a:r>
                      <a:r>
                        <a:rPr lang="en-US" altLang="zh-CN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&amp;</a:t>
                      </a:r>
                      <a:r>
                        <a:rPr lang="zh-CN" altLang="en-US" sz="16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可办理事项》</a:t>
                      </a:r>
                      <a:r>
                        <a:rPr lang="zh-CN" altLang="en-US" sz="16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获取</a:t>
                      </a:r>
                    </a:p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系统登录与个人信息核对</a:t>
            </a:r>
          </a:p>
        </p:txBody>
      </p:sp>
      <p:pic>
        <p:nvPicPr>
          <p:cNvPr id="5122" name="图片 2" descr="毕业生就业进展填写说明（毕业生版）(1)_02"/>
          <p:cNvPicPr>
            <a:picLocks noChangeAspect="1"/>
          </p:cNvPicPr>
          <p:nvPr/>
        </p:nvPicPr>
        <p:blipFill>
          <a:blip r:embed="rId2"/>
          <a:srcRect l="-8" t="5260" r="8" b="851"/>
          <a:stretch>
            <a:fillRect/>
          </a:stretch>
        </p:blipFill>
        <p:spPr>
          <a:xfrm>
            <a:off x="824230" y="858838"/>
            <a:ext cx="9144000" cy="482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3"/>
          <p:cNvSpPr txBox="1"/>
          <p:nvPr/>
        </p:nvSpPr>
        <p:spPr>
          <a:xfrm>
            <a:off x="3490849" y="5760974"/>
            <a:ext cx="9681845" cy="1292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注意事项：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毕业生登录账号为数字京师账号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校友登录账号为学号，初始密码为后八位</a:t>
            </a:r>
          </a:p>
          <a:p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就业进展与毕业去向</a:t>
            </a:r>
          </a:p>
        </p:txBody>
      </p:sp>
      <p:sp>
        <p:nvSpPr>
          <p:cNvPr id="6146" name="文本框 15"/>
          <p:cNvSpPr txBox="1"/>
          <p:nvPr/>
        </p:nvSpPr>
        <p:spPr>
          <a:xfrm>
            <a:off x="1119569" y="1691513"/>
            <a:ext cx="8537575" cy="3488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en-US" altLang="zh-CN" sz="2400" b="1" dirty="0">
                <a:latin typeface="+mn-ea"/>
                <a:cs typeface="+mn-ea"/>
              </a:rPr>
              <a:t>1</a:t>
            </a:r>
            <a:r>
              <a:rPr lang="zh-CN" altLang="en-US" sz="2400" b="1" dirty="0">
                <a:latin typeface="+mn-ea"/>
                <a:cs typeface="+mn-ea"/>
              </a:rPr>
              <a:t>、就业进展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algn="just" fontAlgn="auto">
              <a:lnSpc>
                <a:spcPct val="200000"/>
              </a:lnSpc>
              <a:extLst>
                <a:ext uri="{35155182-B16C-46BC-9424-99874614C6A1}">
                  <wpsdc:marlchars xmlns:wpsdc="http://www.wps.cn/officeDocument/2017/drawingmlCustomData" xmlns="" val="200" checksum="2975741746"/>
                </a:ext>
              </a:ext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暂未确定去向（如求职中、拟升学等）的毕业生需填报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【就业进展】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marL="457200" algn="just" fontAlgn="auto">
              <a:lnSpc>
                <a:spcPct val="200000"/>
              </a:lnSpc>
              <a:extLst>
                <a:ext uri="{35155182-B16C-46BC-9424-99874614C6A1}">
                  <wpsdc:marlchars xmlns:wpsdc="http://www.wps.cn/officeDocument/2017/drawingmlCustomData" xmlns="" val="200" checksum="2975741746"/>
                </a:ext>
              </a:ext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不需要提交任何材料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b="1" dirty="0">
                <a:latin typeface="+mn-ea"/>
                <a:cs typeface="+mn-ea"/>
              </a:rPr>
              <a:t>2、毕业去向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algn="just">
              <a:lnSpc>
                <a:spcPct val="200000"/>
              </a:lnSpc>
              <a:buClrTx/>
              <a:buSzTx/>
              <a:buNone/>
              <a:extLst>
                <a:ext uri="{35155182-B16C-46BC-9424-99874614C6A1}">
                  <wpsdc:marlchars xmlns:wpsdc="http://www.wps.cn/officeDocument/2017/drawingmlCustomData" xmlns="" val="200" checksum="2975741746"/>
                </a:ext>
              </a:ext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已确定去向（如保研、已签三方、公费师范生、定向生等）填报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【毕业去向】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marL="457200" algn="just">
              <a:lnSpc>
                <a:spcPct val="200000"/>
              </a:lnSpc>
              <a:buClrTx/>
              <a:buSzTx/>
              <a:buNone/>
              <a:extLst>
                <a:ext uri="{35155182-B16C-46BC-9424-99874614C6A1}">
                  <wpsdc:marlchars xmlns:wpsdc="http://www.wps.cn/officeDocument/2017/drawingmlCustomData" xmlns="" val="200" checksum="2975741746"/>
                </a:ext>
              </a:ext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需要根据不同去向的要求填报系统并提交材料</a:t>
            </a:r>
          </a:p>
        </p:txBody>
      </p:sp>
    </p:spTree>
    <p:extLst>
      <p:ext uri="{BB962C8B-B14F-4D97-AF65-F5344CB8AC3E}">
        <p14:creationId xmlns:p14="http://schemas.microsoft.com/office/powerpoint/2010/main" val="336457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就业进展与毕业去向</a:t>
            </a:r>
          </a:p>
        </p:txBody>
      </p:sp>
      <p:pic>
        <p:nvPicPr>
          <p:cNvPr id="5" name="图片 3" descr="毕业生就业进展填写说明（毕业生版）(1)_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18" y="1156335"/>
            <a:ext cx="9829165" cy="552894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56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就业进展填报说明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46407" y="1019840"/>
            <a:ext cx="9881344" cy="5134072"/>
            <a:chOff x="253902" y="702975"/>
            <a:chExt cx="9881344" cy="5407352"/>
          </a:xfrm>
        </p:grpSpPr>
        <p:grpSp>
          <p:nvGrpSpPr>
            <p:cNvPr id="1073743327" name="组合 1073743326"/>
            <p:cNvGrpSpPr/>
            <p:nvPr/>
          </p:nvGrpSpPr>
          <p:grpSpPr>
            <a:xfrm>
              <a:off x="253902" y="702975"/>
              <a:ext cx="9881122" cy="5407352"/>
              <a:chOff x="-701" y="-153"/>
              <a:chExt cx="21304" cy="10094"/>
            </a:xfrm>
          </p:grpSpPr>
          <p:pic>
            <p:nvPicPr>
              <p:cNvPr id="1073743328" name="图片 10737433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701" y="-153"/>
                <a:ext cx="13910" cy="46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73743329" name="图片 10737433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87" y="3231"/>
                <a:ext cx="16958" cy="671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073743330" name="组合 1073743329"/>
              <p:cNvGrpSpPr/>
              <p:nvPr/>
            </p:nvGrpSpPr>
            <p:grpSpPr>
              <a:xfrm>
                <a:off x="10746" y="2159"/>
                <a:ext cx="9857" cy="1697"/>
                <a:chOff x="10746" y="2159"/>
                <a:chExt cx="9857" cy="1697"/>
              </a:xfrm>
            </p:grpSpPr>
            <p:sp>
              <p:nvSpPr>
                <p:cNvPr id="1073743331" name="任意多边形 1073743330"/>
                <p:cNvSpPr/>
                <p:nvPr/>
              </p:nvSpPr>
              <p:spPr>
                <a:xfrm>
                  <a:off x="10746" y="2159"/>
                  <a:ext cx="9857" cy="16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6" h="1205">
                      <a:moveTo>
                        <a:pt x="0" y="1205"/>
                      </a:moveTo>
                      <a:lnTo>
                        <a:pt x="10546" y="1205"/>
                      </a:lnTo>
                      <a:lnTo>
                        <a:pt x="10546" y="0"/>
                      </a:lnTo>
                      <a:lnTo>
                        <a:pt x="0" y="0"/>
                      </a:lnTo>
                      <a:lnTo>
                        <a:pt x="0" y="1205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1073743335" name="任意多边形 1073743334"/>
              <p:cNvSpPr/>
              <p:nvPr/>
            </p:nvSpPr>
            <p:spPr>
              <a:xfrm>
                <a:off x="7039" y="1987"/>
                <a:ext cx="658" cy="2993"/>
              </a:xfrm>
              <a:custGeom>
                <a:avLst/>
                <a:gdLst/>
                <a:ahLst/>
                <a:cxnLst/>
                <a:rect l="0" t="0" r="0" b="0"/>
                <a:pathLst>
                  <a:path w="658" h="2993">
                    <a:moveTo>
                      <a:pt x="0" y="2793"/>
                    </a:moveTo>
                    <a:lnTo>
                      <a:pt x="151" y="2993"/>
                    </a:lnTo>
                    <a:lnTo>
                      <a:pt x="352" y="2842"/>
                    </a:lnTo>
                    <a:lnTo>
                      <a:pt x="264" y="2830"/>
                    </a:lnTo>
                    <a:lnTo>
                      <a:pt x="267" y="2805"/>
                    </a:lnTo>
                    <a:lnTo>
                      <a:pt x="88" y="2805"/>
                    </a:lnTo>
                    <a:lnTo>
                      <a:pt x="0" y="279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3340" name="任意多边形 1073743339"/>
              <p:cNvSpPr/>
              <p:nvPr/>
            </p:nvSpPr>
            <p:spPr>
              <a:xfrm>
                <a:off x="11938" y="3468"/>
                <a:ext cx="312" cy="1536"/>
              </a:xfrm>
              <a:custGeom>
                <a:avLst/>
                <a:gdLst/>
                <a:ahLst/>
                <a:cxnLst/>
                <a:rect l="0" t="0" r="0" b="0"/>
                <a:pathLst>
                  <a:path w="312" h="1536">
                    <a:moveTo>
                      <a:pt x="312" y="1380"/>
                    </a:moveTo>
                    <a:lnTo>
                      <a:pt x="0" y="1380"/>
                    </a:lnTo>
                    <a:lnTo>
                      <a:pt x="156" y="1536"/>
                    </a:lnTo>
                    <a:lnTo>
                      <a:pt x="312" y="138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563246" y="1927057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点击选填“未确定去向”，出现下图，毕业生根据自己的状态选择相应的选项，比如点击“签约中”，进入填写相关的基本信息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7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毕业去向填报说明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822"/>
          <a:stretch>
            <a:fillRect/>
          </a:stretch>
        </p:blipFill>
        <p:spPr>
          <a:xfrm>
            <a:off x="448310" y="1605915"/>
            <a:ext cx="8992870" cy="2335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465" y="1189355"/>
            <a:ext cx="6217285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进入系统后，请从以下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个毕业去向大类中进行选择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8310" y="4073525"/>
            <a:ext cx="11222355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每个毕业去向大类中分为若干具体类别，如点击进入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升学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大类后，分为以下三个具体类别：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" y="4537710"/>
            <a:ext cx="8249920" cy="866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5465" y="5534660"/>
            <a:ext cx="11125200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为描述方便，之后描述中采用如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升学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出国（境）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的形式表示学生需要在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升学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出国（境）</a:t>
            </a:r>
            <a:r>
              <a:rPr lang="en-US" altLang="zh-CN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项填写相关信息。</a:t>
            </a:r>
          </a:p>
        </p:txBody>
      </p:sp>
    </p:spTree>
    <p:extLst>
      <p:ext uri="{BB962C8B-B14F-4D97-AF65-F5344CB8AC3E}">
        <p14:creationId xmlns:p14="http://schemas.microsoft.com/office/powerpoint/2010/main" val="104830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工作类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62610" y="1318260"/>
          <a:ext cx="853313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spc="3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签三方协议毕业生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去向选择：工作</a:t>
                      </a:r>
                      <a:r>
                        <a:rPr lang="en-US" altLang="zh-CN" sz="18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-</a:t>
                      </a:r>
                      <a:r>
                        <a:rPr lang="zh-CN" altLang="en-US" sz="1800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签三方</a:t>
                      </a:r>
                      <a:endParaRPr lang="zh-CN" altLang="en-US" sz="1800" b="1" spc="3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spc="3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</a:t>
                      </a: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签劳动合同毕业生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spc="300" dirty="0">
                          <a:latin typeface="+mn-ea"/>
                          <a:ea typeface="+mn-ea"/>
                          <a:sym typeface="+mn-ea"/>
                        </a:rPr>
                        <a:t>去向选择：工作</a:t>
                      </a:r>
                      <a:r>
                        <a:rPr lang="en-US" altLang="zh-CN" sz="1800" b="1" spc="300" dirty="0">
                          <a:latin typeface="+mn-ea"/>
                          <a:ea typeface="+mn-ea"/>
                          <a:sym typeface="+mn-ea"/>
                        </a:rPr>
                        <a:t>-</a:t>
                      </a:r>
                      <a:r>
                        <a:rPr lang="zh-CN" altLang="en-US" sz="1800" b="1" spc="300" dirty="0">
                          <a:latin typeface="+mn-ea"/>
                          <a:ea typeface="+mn-ea"/>
                          <a:sym typeface="+mn-ea"/>
                        </a:rPr>
                        <a:t>签合同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spc="3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</a:t>
                      </a: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获得单位用人证明毕业生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去向选择：工作</a:t>
                      </a:r>
                      <a:r>
                        <a:rPr lang="en-US" altLang="zh-CN" sz="18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-</a:t>
                      </a:r>
                      <a:r>
                        <a:rPr lang="zh-CN" altLang="en-US" sz="1800" b="1" spc="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单位用人证明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60400" y="2660015"/>
            <a:ext cx="10662920" cy="1452321"/>
          </a:xfrm>
          <a:prstGeom prst="rect">
            <a:avLst/>
          </a:prstGeom>
          <a:solidFill>
            <a:srgbClr val="003378"/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:培养方式为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“定向”或“委培”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的毕业生，请填写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工作-签三方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。签三方协议中的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“单位名称”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报到证抬头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，定向委培毕业生的报到证抬头应与定向委培单位名称一致，如单位因机构改革等发生更名，需提交单位更名证明。签劳动合同/单位用人证明中的“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生源地报到单位名称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”为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报到证抬头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，请毕业生参照就业中心当年发放的《全国各省市毕业生回生源地派遣单位一览表》或与生源地核实后填写。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008"/>
          <a:stretch>
            <a:fillRect/>
          </a:stretch>
        </p:blipFill>
        <p:spPr>
          <a:xfrm>
            <a:off x="469900" y="4160217"/>
            <a:ext cx="11064875" cy="1983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20675" y="1115250"/>
          <a:ext cx="11524615" cy="455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3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3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45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就业形式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毕业去向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83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latin typeface="+mn-ea"/>
                          <a:ea typeface="+mn-ea"/>
                        </a:rPr>
                        <a:t>签就业协议</a:t>
                      </a:r>
                      <a:endParaRPr lang="zh-CN" altLang="en-US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签三方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派遣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三方首联原件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若是北京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上海单位，需进京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沪接收函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应届毕业生派遣户档不分离，户口和档案需落在同城市。单位所在地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档案转寄地址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户口迁移地址。若不一致，要向院系提交证明申请户档分离。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sym typeface="+mn-ea"/>
                        </a:rPr>
                        <a:t>单位公章、院系公章、签约章（在院系盖章）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三章齐全。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博士后进站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加盖设站单位公章的博士后进站备案证明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毕业去向表需本人签字并院系盖章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20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劳动合同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二分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劳动合同复印件</a:t>
                      </a:r>
                    </a:p>
                    <a:p>
                      <a:pPr indent="0" algn="just"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（封面、首页、签字盖章页）</a:t>
                      </a:r>
                    </a:p>
                    <a:p>
                      <a:pPr algn="just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毕业去向表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58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单位用人证明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单位用人证明原件</a:t>
                      </a:r>
                    </a:p>
                    <a:p>
                      <a:pPr algn="just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2.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毕业去向表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工作类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400" y="5742750"/>
            <a:ext cx="11359515" cy="636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b="1" spc="300" dirty="0">
                <a:solidFill>
                  <a:schemeClr val="accent1"/>
                </a:solidFill>
                <a:latin typeface="+mn-ea"/>
              </a:rPr>
              <a:t>注：</a:t>
            </a:r>
            <a:r>
              <a:rPr lang="en-US" altLang="zh-CN" b="1" spc="300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b="1" spc="300" dirty="0">
                <a:solidFill>
                  <a:schemeClr val="accent1"/>
                </a:solidFill>
                <a:latin typeface="+mn-ea"/>
              </a:rPr>
              <a:t>、</a:t>
            </a:r>
            <a:r>
              <a:rPr lang="zh-CN" altLang="zh-CN" b="1" spc="300" dirty="0">
                <a:solidFill>
                  <a:schemeClr val="accent1"/>
                </a:solidFill>
                <a:latin typeface="+mn-ea"/>
              </a:rPr>
              <a:t>若三方协议不解决户口和档案，则看作为劳动合同，报到证回生源地</a:t>
            </a:r>
            <a:endParaRPr lang="en-US" altLang="zh-CN" b="1" spc="300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b="1" spc="300" dirty="0">
                <a:solidFill>
                  <a:schemeClr val="accent1"/>
                </a:solidFill>
                <a:latin typeface="+mn-ea"/>
              </a:rPr>
              <a:t>     2</a:t>
            </a:r>
            <a:r>
              <a:rPr lang="zh-CN" altLang="en-US" b="1" spc="300" dirty="0">
                <a:solidFill>
                  <a:schemeClr val="accent1"/>
                </a:solidFill>
                <a:latin typeface="+mn-ea"/>
              </a:rPr>
              <a:t>、若劳动合同能够同时解决户口和档案，可视为三方协议，报到证开到用人单位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 noChangeArrowheads="1"/>
          </p:cNvSpPr>
          <p:nvPr>
            <p:ph type="title"/>
          </p:nvPr>
        </p:nvSpPr>
        <p:spPr>
          <a:xfrm>
            <a:off x="660400" y="346075"/>
            <a:ext cx="9234488" cy="6635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毕业去向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工作类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400" y="1144905"/>
            <a:ext cx="1554480" cy="44259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sz="2400" b="1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户档分离</a:t>
            </a:r>
            <a:endParaRPr lang="zh-CN" altLang="en-US" sz="2400" b="1" spc="300" dirty="0">
              <a:solidFill>
                <a:schemeClr val="accent1"/>
              </a:solidFill>
              <a:latin typeface="微软雅黑" panose="020B0503020204020204" charset="-122"/>
              <a:ea typeface="启功字体简体" pitchFamily="65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660400" y="1587500"/>
            <a:ext cx="10462260" cy="74174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indent="0" fontAlgn="auto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+mj-lt"/>
              <a:buNone/>
              <a:tabLst>
                <a:tab pos="354965" algn="l"/>
                <a:tab pos="355600" algn="l"/>
              </a:tabLst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签订三方时，若用人单位提供的单位地址、档案转寄地址、户口迁移地址不符合三级地址一致的要求，需要提交</a:t>
            </a:r>
            <a:r>
              <a:rPr lang="zh-CN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证明</a:t>
            </a: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至院系，提交</a:t>
            </a:r>
            <a:r>
              <a:rPr lang="zh-CN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户档分离申请</a:t>
            </a: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，由院系教师在后台进行户档分离授权即可填写系统。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400" y="2660015"/>
            <a:ext cx="1562100" cy="44259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户档暂留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722630" y="3102610"/>
            <a:ext cx="10462260" cy="312085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indent="0" fontAlgn="auto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+mj-lt"/>
              <a:buNone/>
              <a:tabLst>
                <a:tab pos="354965" algn="l"/>
                <a:tab pos="355600" algn="l"/>
              </a:tabLst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三方须符合以下三种情况之一：</a:t>
            </a:r>
          </a:p>
          <a:p>
            <a:pPr marL="12700" indent="0" fontAlgn="auto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+mj-lt"/>
              <a:buNone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、三方协议正在签约的过程中</a:t>
            </a:r>
          </a:p>
          <a:p>
            <a:pPr marL="12700" indent="0" fontAlgn="auto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+mj-lt"/>
              <a:buNone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、京外单位转正定级手续办理过程中</a:t>
            </a:r>
          </a:p>
          <a:p>
            <a:pPr marL="12700" indent="0" fontAlgn="auto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+mj-lt"/>
              <a:buNone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、北京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上海户口指标正在申请过程中</a:t>
            </a:r>
          </a:p>
          <a:p>
            <a:pPr marL="12700" indent="0" fontAlgn="auto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+mj-lt"/>
              <a:buNone/>
              <a:tabLst>
                <a:tab pos="354965" algn="l"/>
                <a:tab pos="355600" algn="l"/>
              </a:tabLst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由于以上任一原因在集中派遣时申请户档暂留的毕业生，必须出具用人单位盖章的户档暂留申请，仅盖院系公章无效。在填写系统时，填写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单位用人证明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待分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indent="0" fontAlgn="auto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+mj-lt"/>
              <a:buNone/>
              <a:tabLst>
                <a:tab pos="354965" algn="l"/>
                <a:tab pos="355600" algn="l"/>
              </a:tabLst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因毕业之后，学校不再作为毕业生的正规档案保管部门，档案留校时间太长可能会导致档案有空白期，会影响个人升学或工作的政审。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130e887-70bb-4b61-a548-1e2144d6341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25a6773-2856-4dc4-9ed5-a44872cff07d}"/>
  <p:tag name="TABLE_ENDDRAG_ORIGIN_RECT" val="907*324"/>
  <p:tag name="TABLE_ENDDRAG_RECT" val="29*111*907*3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90e7cb-31c5-4111-b1a7-e9af524ccc68}"/>
  <p:tag name="TABLE_ENDDRAG_ORIGIN_RECT" val="881*241"/>
  <p:tag name="TABLE_ENDDRAG_RECT" val="46*123*881*2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7947592-ed77-41a7-a42b-1334b4b35705}"/>
  <p:tag name="TABLE_ENDDRAG_ORIGIN_RECT" val="913*326"/>
  <p:tag name="TABLE_ENDDRAG_RECT" val="40*100*913*3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7947592-ed77-41a7-a42b-1334b4b35705}"/>
  <p:tag name="TABLE_ENDDRAG_ORIGIN_RECT" val="861*424"/>
  <p:tag name="TABLE_ENDDRAG_RECT" val="60*86*861*4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301bb5-4883-406a-a0cf-04759a0df85c}"/>
  <p:tag name="TABLE_ENDDRAG_ORIGIN_RECT" val="894*283"/>
  <p:tag name="TABLE_ENDDRAG_RECT" val="35*69*894*283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3378"/>
      </a:accent1>
      <a:accent2>
        <a:srgbClr val="01518A"/>
      </a:accent2>
      <a:accent3>
        <a:srgbClr val="0184CB"/>
      </a:accent3>
      <a:accent4>
        <a:srgbClr val="00A0E6"/>
      </a:accent4>
      <a:accent5>
        <a:srgbClr val="015CB3"/>
      </a:accent5>
      <a:accent6>
        <a:srgbClr val="01386A"/>
      </a:accent6>
      <a:hlink>
        <a:srgbClr val="4472C4"/>
      </a:hlink>
      <a:folHlink>
        <a:srgbClr val="BFBFBF"/>
      </a:folHlink>
    </a:clrScheme>
    <a:fontScheme name="自定义 3">
      <a:majorFont>
        <a:latin typeface="Arial Black"/>
        <a:ea typeface="启功字体简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2800" spc="300" dirty="0">
            <a:solidFill>
              <a:schemeClr val="accent1"/>
            </a:solidFill>
            <a:latin typeface="启功字体简体" pitchFamily="65" charset="-122"/>
            <a:ea typeface="启功字体简体" pitchFamily="65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1543</Words>
  <Application>Microsoft Office PowerPoint</Application>
  <PresentationFormat>宽屏</PresentationFormat>
  <Paragraphs>165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启功字体简体</vt:lpstr>
      <vt:lpstr>宋体</vt:lpstr>
      <vt:lpstr>微软雅黑</vt:lpstr>
      <vt:lpstr>Arial</vt:lpstr>
      <vt:lpstr>Arial Black</vt:lpstr>
      <vt:lpstr>Calibri</vt:lpstr>
      <vt:lpstr>Wingdings</vt:lpstr>
      <vt:lpstr>1_Office 主题​​</vt:lpstr>
      <vt:lpstr>PowerPoint 演示文稿</vt:lpstr>
      <vt:lpstr>1.系统登录与个人信息核对</vt:lpstr>
      <vt:lpstr>2.就业进展与毕业去向</vt:lpstr>
      <vt:lpstr>2.就业进展与毕业去向</vt:lpstr>
      <vt:lpstr>3.就业进展填报说明</vt:lpstr>
      <vt:lpstr>4.毕业去向填报说明</vt:lpstr>
      <vt:lpstr>毕业去向——工作类</vt:lpstr>
      <vt:lpstr>毕业去向——工作类</vt:lpstr>
      <vt:lpstr>毕业去向——工作类</vt:lpstr>
      <vt:lpstr>毕业去向——自由职业类</vt:lpstr>
      <vt:lpstr>毕业去向——自主创业类</vt:lpstr>
      <vt:lpstr>毕业去向</vt:lpstr>
      <vt:lpstr>毕业去向——升学类</vt:lpstr>
      <vt:lpstr>毕业去向——升学类</vt:lpstr>
      <vt:lpstr>毕业去向——待分类</vt:lpstr>
      <vt:lpstr>毕业去向——待分类</vt:lpstr>
      <vt:lpstr>学生就业与创业指导中心官网中可下载的表格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杜金</dc:creator>
  <cp:lastModifiedBy>杜金</cp:lastModifiedBy>
  <cp:revision>4</cp:revision>
  <dcterms:created xsi:type="dcterms:W3CDTF">2021-05-17T02:48:15Z</dcterms:created>
  <dcterms:modified xsi:type="dcterms:W3CDTF">2021-05-17T03:00:14Z</dcterms:modified>
</cp:coreProperties>
</file>